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90" r:id="rId2"/>
    <p:sldId id="297" r:id="rId3"/>
    <p:sldId id="283" r:id="rId4"/>
    <p:sldId id="282" r:id="rId5"/>
    <p:sldId id="284" r:id="rId6"/>
    <p:sldId id="285" r:id="rId7"/>
    <p:sldId id="286" r:id="rId8"/>
    <p:sldId id="287" r:id="rId9"/>
    <p:sldId id="288" r:id="rId10"/>
    <p:sldId id="289" r:id="rId11"/>
    <p:sldId id="296"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8" r:id="rId26"/>
    <p:sldId id="273" r:id="rId27"/>
    <p:sldId id="274" r:id="rId28"/>
    <p:sldId id="276" r:id="rId29"/>
    <p:sldId id="275" r:id="rId30"/>
    <p:sldId id="279" r:id="rId31"/>
    <p:sldId id="291" r:id="rId32"/>
    <p:sldId id="292" r:id="rId33"/>
    <p:sldId id="293" r:id="rId34"/>
    <p:sldId id="294"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DF7"/>
    <a:srgbClr val="020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767922-99C1-4D40-B015-5BBAF1E07282}" type="datetimeFigureOut">
              <a:rPr lang="en-US" smtClean="0"/>
              <a:t>9/8/2016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55EFC-5F9D-4474-8984-38C70B106683}" type="slidenum">
              <a:rPr lang="en-US" smtClean="0"/>
              <a:t>‹#›</a:t>
            </a:fld>
            <a:endParaRPr lang="en-US"/>
          </a:p>
        </p:txBody>
      </p:sp>
    </p:spTree>
    <p:extLst>
      <p:ext uri="{BB962C8B-B14F-4D97-AF65-F5344CB8AC3E}">
        <p14:creationId xmlns:p14="http://schemas.microsoft.com/office/powerpoint/2010/main" val="34491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95338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5EFC-5F9D-4474-8984-38C70B106683}" type="slidenum">
              <a:rPr lang="en-US" smtClean="0"/>
              <a:t>27</a:t>
            </a:fld>
            <a:endParaRPr lang="en-US"/>
          </a:p>
        </p:txBody>
      </p:sp>
    </p:spTree>
    <p:extLst>
      <p:ext uri="{BB962C8B-B14F-4D97-AF65-F5344CB8AC3E}">
        <p14:creationId xmlns:p14="http://schemas.microsoft.com/office/powerpoint/2010/main" val="171198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55EFC-5F9D-4474-8984-38C70B106683}" type="slidenum">
              <a:rPr lang="en-US" smtClean="0"/>
              <a:t>33</a:t>
            </a:fld>
            <a:endParaRPr lang="en-US"/>
          </a:p>
        </p:txBody>
      </p:sp>
    </p:spTree>
    <p:extLst>
      <p:ext uri="{BB962C8B-B14F-4D97-AF65-F5344CB8AC3E}">
        <p14:creationId xmlns:p14="http://schemas.microsoft.com/office/powerpoint/2010/main" val="156207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5313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224580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22403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9853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66209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5614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065685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7888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482CBB1-11EA-41BE-A5D8-3232E6B5E3C2}" type="datetimeFigureOut">
              <a:rPr lang="en-US" smtClean="0"/>
              <a:t>9/8/2016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77B6ED1-1C18-4824-8891-DDE156E360B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2CBB1-11EA-41BE-A5D8-3232E6B5E3C2}"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B6ED1-1C18-4824-8891-DDE156E360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2CBB1-11EA-41BE-A5D8-3232E6B5E3C2}"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B6ED1-1C18-4824-8891-DDE156E360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82CBB1-11EA-41BE-A5D8-3232E6B5E3C2}"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B6ED1-1C18-4824-8891-DDE156E360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2CBB1-11EA-41BE-A5D8-3232E6B5E3C2}"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B6ED1-1C18-4824-8891-DDE156E360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482CBB1-11EA-41BE-A5D8-3232E6B5E3C2}"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B6ED1-1C18-4824-8891-DDE156E360B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82CBB1-11EA-41BE-A5D8-3232E6B5E3C2}"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B6ED1-1C18-4824-8891-DDE156E360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82CBB1-11EA-41BE-A5D8-3232E6B5E3C2}"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B6ED1-1C18-4824-8891-DDE156E360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2CBB1-11EA-41BE-A5D8-3232E6B5E3C2}"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B6ED1-1C18-4824-8891-DDE156E360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482CBB1-11EA-41BE-A5D8-3232E6B5E3C2}" type="datetimeFigureOut">
              <a:rPr lang="en-US" smtClean="0"/>
              <a:t>9/8/2016</a:t>
            </a:fld>
            <a:endParaRPr lang="en-US"/>
          </a:p>
        </p:txBody>
      </p:sp>
      <p:sp>
        <p:nvSpPr>
          <p:cNvPr id="7" name="Slide Number Placeholder 6"/>
          <p:cNvSpPr>
            <a:spLocks noGrp="1"/>
          </p:cNvSpPr>
          <p:nvPr>
            <p:ph type="sldNum" sz="quarter" idx="12"/>
          </p:nvPr>
        </p:nvSpPr>
        <p:spPr/>
        <p:txBody>
          <a:bodyPr/>
          <a:lstStyle/>
          <a:p>
            <a:fld id="{B77B6ED1-1C18-4824-8891-DDE156E360B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2CBB1-11EA-41BE-A5D8-3232E6B5E3C2}" type="datetimeFigureOut">
              <a:rPr lang="en-US" smtClean="0"/>
              <a:t>9/8/2016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77B6ED1-1C18-4824-8891-DDE156E360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82CBB1-11EA-41BE-A5D8-3232E6B5E3C2}" type="datetimeFigureOut">
              <a:rPr lang="en-US" smtClean="0"/>
              <a:t>9/8/2016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77B6ED1-1C18-4824-8891-DDE156E360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images.google.com/imgres?imgurl=http://www.mygenealogist.com/Netherlands_Flag.png&amp;imgrefurl=http://www.mygenealogist.com/netherlands-genealogy.htm&amp;usg=__Xa91nky-0fiitKG7i1CZv-ZzpJw=&amp;h=533&amp;w=800&amp;sz=3&amp;hl=en&amp;start=7&amp;um=1&amp;tbnid=qhGW4EIe7LOTXM:&amp;tbnh=95&amp;tbnw=143&amp;prev=/images?q=dutch+flag+1700&amp;hl=en&amp;safe=active&amp;um=1" TargetMode="External"/><Relationship Id="rId7" Type="http://schemas.openxmlformats.org/officeDocument/2006/relationships/hyperlink" Target="http://images.google.com/imgres?imgurl=http://www.travelindiasmart.com/images/flag_uk.jpg&amp;imgrefurl=http://www.travelindiasmart.com/links.php&amp;usg=__4Ytj6qZ7yqJTX9jxXIil8GrTvLA=&amp;h=256&amp;w=511&amp;sz=24&amp;hl=en&amp;start=5&amp;um=1&amp;tbnid=oKH24fIAQQ3kTM:&amp;tbnh=66&amp;tbnw=131&amp;prev=/images?q=british+flag+1700&amp;hl=en&amp;safe=active&amp;um=1" TargetMode="External"/><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images.google.com/imgres?imgurl=http://www.nettyroyal.nl/images/spain.gif&amp;imgrefurl=http://www.nettyroyal.nl/spain.html&amp;usg=__JwenQauwB16JU_hVbSpgfHthWwc=&amp;h=208&amp;w=312&amp;sz=6&amp;hl=en&amp;start=29&amp;um=1&amp;tbnid=60Jy590GY4smKM:&amp;tbnh=78&amp;tbnw=117&amp;prev=/images?q=spanish+flag+1700&amp;ndsp=20&amp;hl=en&amp;safe=active&amp;sa=N&amp;start=20&amp;um=1" TargetMode="External"/><Relationship Id="rId5" Type="http://schemas.openxmlformats.org/officeDocument/2006/relationships/hyperlink" Target="http://images.google.com/imgres?imgurl=http://www.mygenealogist.com/France_Flag.png&amp;imgrefurl=http://www.mygenealogist.com/france-genealogy.htm&amp;usg=__bL3Yxx48dUEBelOgX6_woJDHoQU=&amp;h=533&amp;w=800&amp;sz=3&amp;hl=en&amp;start=13&amp;um=1&amp;tbnid=Xo1Ri26lamMKwM:&amp;tbnh=95&amp;tbnw=143&amp;prev=/images?q=french+flag+1700&amp;hl=en&amp;safe=active&amp;sa=X&amp;um=1"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images.google.com/imgres?imgurl=http://www.lifeonperth.com/portugueseflag.jpg&amp;imgrefurl=http://www.lifeonperth.com/deadwaterwreck.htm&amp;usg=__p-965ahUfyTzSIw5L-tT93BVLPE=&amp;h=80&amp;w=120&amp;sz=11&amp;hl=en&amp;start=23&amp;um=1&amp;tbnid=uVj8F6wkPE_UJM:&amp;tbnh=59&amp;tbnw=88&amp;prev=/images?q=portuguese+flag+1700&amp;ndsp=20&amp;hl=en&amp;safe=active&amp;sa=N&amp;start=20&amp;um=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Types of Colonies in the Americas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908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382588"/>
            <a:ext cx="7024744" cy="1143000"/>
          </a:xfrm>
        </p:spPr>
        <p:txBody>
          <a:bodyPr/>
          <a:lstStyle/>
          <a:p>
            <a:pPr eaLnBrk="1" hangingPunct="1"/>
            <a:r>
              <a:rPr lang="en-US" altLang="en-US" dirty="0" smtClean="0">
                <a:latin typeface="Engravers MT" pitchFamily="18" charset="0"/>
              </a:rPr>
              <a:t>The British</a:t>
            </a:r>
          </a:p>
        </p:txBody>
      </p:sp>
      <p:sp>
        <p:nvSpPr>
          <p:cNvPr id="7" name="Rectangle 6"/>
          <p:cNvSpPr/>
          <p:nvPr/>
        </p:nvSpPr>
        <p:spPr>
          <a:xfrm>
            <a:off x="1023938" y="2746375"/>
            <a:ext cx="2733675" cy="2009775"/>
          </a:xfrm>
          <a:prstGeom prst="rect">
            <a:avLst/>
          </a:prstGeom>
          <a:solidFill>
            <a:schemeClr val="bg1"/>
          </a:solid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425575" y="3486150"/>
            <a:ext cx="673100" cy="557213"/>
          </a:xfrm>
          <a:prstGeom prst="rect">
            <a:avLst/>
          </a:prstGeom>
          <a:solidFill>
            <a:srgbClr val="0000FF"/>
          </a:solidFill>
          <a:ln w="158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7" name="TextBox 8"/>
          <p:cNvSpPr txBox="1">
            <a:spLocks noChangeArrowheads="1"/>
          </p:cNvSpPr>
          <p:nvPr/>
        </p:nvSpPr>
        <p:spPr bwMode="auto">
          <a:xfrm>
            <a:off x="2268538" y="3563938"/>
            <a:ext cx="124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Calibri" pitchFamily="34" charset="0"/>
              </a:rPr>
              <a:t>England</a:t>
            </a:r>
          </a:p>
        </p:txBody>
      </p:sp>
      <p:pic>
        <p:nvPicPr>
          <p:cNvPr id="28678" name="Picture 8"/>
          <p:cNvPicPr>
            <a:picLocks noChangeAspect="1" noChangeArrowheads="1"/>
          </p:cNvPicPr>
          <p:nvPr/>
        </p:nvPicPr>
        <p:blipFill>
          <a:blip r:embed="rId3">
            <a:extLst>
              <a:ext uri="{28A0092B-C50C-407E-A947-70E740481C1C}">
                <a14:useLocalDpi xmlns:a14="http://schemas.microsoft.com/office/drawing/2010/main" val="0"/>
              </a:ext>
            </a:extLst>
          </a:blip>
          <a:srcRect l="7260" t="11835" r="17241" b="12425"/>
          <a:stretch>
            <a:fillRect/>
          </a:stretch>
        </p:blipFill>
        <p:spPr bwMode="auto">
          <a:xfrm>
            <a:off x="4125913" y="1525588"/>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036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62000"/>
          </a:xfrm>
        </p:spPr>
        <p:txBody>
          <a:bodyPr>
            <a:normAutofit fontScale="90000"/>
          </a:bodyPr>
          <a:lstStyle/>
          <a:p>
            <a:r>
              <a:rPr lang="en-US" dirty="0" smtClean="0"/>
              <a:t>Government in the Colonies</a:t>
            </a:r>
            <a:endParaRPr lang="en-US" dirty="0"/>
          </a:p>
        </p:txBody>
      </p:sp>
      <p:sp>
        <p:nvSpPr>
          <p:cNvPr id="3" name="Content Placeholder 2"/>
          <p:cNvSpPr>
            <a:spLocks noGrp="1"/>
          </p:cNvSpPr>
          <p:nvPr>
            <p:ph idx="1"/>
          </p:nvPr>
        </p:nvSpPr>
        <p:spPr>
          <a:xfrm>
            <a:off x="1043492" y="1981200"/>
            <a:ext cx="6777317" cy="4267200"/>
          </a:xfrm>
        </p:spPr>
        <p:txBody>
          <a:bodyPr>
            <a:normAutofit/>
          </a:bodyPr>
          <a:lstStyle/>
          <a:p>
            <a:r>
              <a:rPr lang="en-US" u="sng" dirty="0" smtClean="0"/>
              <a:t>Spanish and Portuguese </a:t>
            </a:r>
            <a:r>
              <a:rPr lang="en-US" dirty="0" smtClean="0"/>
              <a:t>– ruled the colonies with the monarchy.  The king sent </a:t>
            </a:r>
            <a:r>
              <a:rPr lang="en-US" b="1" dirty="0" smtClean="0">
                <a:solidFill>
                  <a:srgbClr val="033DF7"/>
                </a:solidFill>
              </a:rPr>
              <a:t>viceroys</a:t>
            </a:r>
            <a:r>
              <a:rPr lang="en-US" dirty="0" smtClean="0"/>
              <a:t> (royal representatives) to monitor the colonies.</a:t>
            </a:r>
          </a:p>
          <a:p>
            <a:r>
              <a:rPr lang="en-US" u="sng" dirty="0" smtClean="0"/>
              <a:t>French and Dutch </a:t>
            </a:r>
            <a:r>
              <a:rPr lang="en-US" dirty="0" smtClean="0"/>
              <a:t>– were not strict and allowed the colonists choices in the political decisions.</a:t>
            </a:r>
          </a:p>
          <a:p>
            <a:r>
              <a:rPr lang="en-US" u="sng" dirty="0" smtClean="0"/>
              <a:t>English</a:t>
            </a:r>
            <a:r>
              <a:rPr lang="en-US" dirty="0" smtClean="0"/>
              <a:t> – set up </a:t>
            </a:r>
            <a:r>
              <a:rPr lang="en-US" b="1" dirty="0" smtClean="0">
                <a:solidFill>
                  <a:srgbClr val="033DF7"/>
                </a:solidFill>
              </a:rPr>
              <a:t>representative government</a:t>
            </a:r>
            <a:r>
              <a:rPr lang="en-US" dirty="0" smtClean="0"/>
              <a:t> where colonists could choose representatives to participate in the decision making.</a:t>
            </a:r>
            <a:endParaRPr lang="en-US" dirty="0"/>
          </a:p>
        </p:txBody>
      </p:sp>
    </p:spTree>
    <p:extLst>
      <p:ext uri="{BB962C8B-B14F-4D97-AF65-F5344CB8AC3E}">
        <p14:creationId xmlns:p14="http://schemas.microsoft.com/office/powerpoint/2010/main" val="220060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European Influence in the Americas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24544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3810000" cy="5714999"/>
          </a:xfrm>
        </p:spPr>
        <p:txBody>
          <a:bodyPr>
            <a:normAutofit fontScale="92500" lnSpcReduction="20000"/>
          </a:bodyPr>
          <a:lstStyle/>
          <a:p>
            <a:r>
              <a:rPr lang="en-US" dirty="0" smtClean="0"/>
              <a:t>Unlike Asia, different types of colonies were set up in the Americas.</a:t>
            </a:r>
          </a:p>
          <a:p>
            <a:r>
              <a:rPr lang="en-US" dirty="0" smtClean="0"/>
              <a:t>Spain and Portugal set up plantation colonies in Central and South America which grew sugar cane.  </a:t>
            </a:r>
          </a:p>
          <a:p>
            <a:r>
              <a:rPr lang="en-US" dirty="0" smtClean="0"/>
              <a:t>The French and Dutch also set up some plantation colonies in the Caribbean.</a:t>
            </a:r>
          </a:p>
          <a:p>
            <a:r>
              <a:rPr lang="en-US" dirty="0" smtClean="0"/>
              <a:t>The English set up plantation colonies in the Southern English colonies which grew tobacco, rice, indigo, and some sugar cane.</a:t>
            </a:r>
          </a:p>
          <a:p>
            <a:endParaRPr lang="en-US" dirty="0"/>
          </a:p>
        </p:txBody>
      </p:sp>
      <p:sp>
        <p:nvSpPr>
          <p:cNvPr id="2" name="Title 1"/>
          <p:cNvSpPr>
            <a:spLocks noGrp="1"/>
          </p:cNvSpPr>
          <p:nvPr>
            <p:ph type="title"/>
          </p:nvPr>
        </p:nvSpPr>
        <p:spPr>
          <a:xfrm>
            <a:off x="4724400" y="762000"/>
            <a:ext cx="3304572" cy="1463153"/>
          </a:xfrm>
        </p:spPr>
        <p:txBody>
          <a:bodyPr>
            <a:normAutofit/>
          </a:bodyPr>
          <a:lstStyle/>
          <a:p>
            <a:r>
              <a:rPr lang="en-US" dirty="0" smtClean="0"/>
              <a:t>Colonization in the Americas</a:t>
            </a:r>
            <a:endParaRPr lang="en-US" dirty="0"/>
          </a:p>
        </p:txBody>
      </p:sp>
      <p:sp>
        <p:nvSpPr>
          <p:cNvPr id="4" name="Text Placeholder 3"/>
          <p:cNvSpPr>
            <a:spLocks noGrp="1"/>
          </p:cNvSpPr>
          <p:nvPr>
            <p:ph type="body" sz="half" idx="2"/>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368858"/>
            <a:ext cx="3124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602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762000"/>
            <a:ext cx="7024744" cy="838200"/>
          </a:xfrm>
        </p:spPr>
        <p:txBody>
          <a:bodyPr>
            <a:normAutofit/>
          </a:bodyPr>
          <a:lstStyle/>
          <a:p>
            <a:r>
              <a:rPr lang="en-US" dirty="0" smtClean="0"/>
              <a:t>Labor Shortage</a:t>
            </a:r>
            <a:endParaRPr lang="en-US" dirty="0"/>
          </a:p>
        </p:txBody>
      </p:sp>
      <p:sp>
        <p:nvSpPr>
          <p:cNvPr id="6" name="Content Placeholder 5"/>
          <p:cNvSpPr>
            <a:spLocks noGrp="1"/>
          </p:cNvSpPr>
          <p:nvPr>
            <p:ph idx="1"/>
          </p:nvPr>
        </p:nvSpPr>
        <p:spPr>
          <a:xfrm>
            <a:off x="990600" y="1676400"/>
            <a:ext cx="7315200" cy="4648200"/>
          </a:xfrm>
        </p:spPr>
        <p:txBody>
          <a:bodyPr>
            <a:normAutofit lnSpcReduction="10000"/>
          </a:bodyPr>
          <a:lstStyle/>
          <a:p>
            <a:r>
              <a:rPr lang="en-US" dirty="0"/>
              <a:t>The new colonies needed a great deal of </a:t>
            </a:r>
            <a:r>
              <a:rPr lang="en-US" dirty="0" smtClean="0"/>
              <a:t>labor.</a:t>
            </a:r>
            <a:endParaRPr lang="en-US" dirty="0"/>
          </a:p>
          <a:p>
            <a:r>
              <a:rPr lang="en-US" dirty="0"/>
              <a:t>Labor was especially needed on the </a:t>
            </a:r>
            <a:r>
              <a:rPr lang="en-US" b="1" dirty="0">
                <a:solidFill>
                  <a:srgbClr val="0000FF"/>
                </a:solidFill>
              </a:rPr>
              <a:t>plantations</a:t>
            </a:r>
            <a:r>
              <a:rPr lang="en-US" dirty="0"/>
              <a:t>-large agricultural estates that produced cash-crops.</a:t>
            </a:r>
          </a:p>
          <a:p>
            <a:r>
              <a:rPr lang="en-US" dirty="0"/>
              <a:t>At first Native Americans were used but this was unsuccessful for two reasons.</a:t>
            </a:r>
          </a:p>
          <a:p>
            <a:r>
              <a:rPr lang="en-US" dirty="0"/>
              <a:t>They lacked </a:t>
            </a:r>
            <a:r>
              <a:rPr lang="en-US" b="1" dirty="0">
                <a:solidFill>
                  <a:srgbClr val="0000FF"/>
                </a:solidFill>
              </a:rPr>
              <a:t>immunity</a:t>
            </a:r>
            <a:r>
              <a:rPr lang="en-US" dirty="0"/>
              <a:t>- the bodies ability to resist infection.  And they died off by the thousands.</a:t>
            </a:r>
          </a:p>
          <a:p>
            <a:r>
              <a:rPr lang="en-US" dirty="0"/>
              <a:t>Also they were more capable of escaping because of their familiarity with the land. </a:t>
            </a:r>
          </a:p>
          <a:p>
            <a:endParaRPr lang="en-US" dirty="0"/>
          </a:p>
        </p:txBody>
      </p:sp>
    </p:spTree>
    <p:extLst>
      <p:ext uri="{BB962C8B-B14F-4D97-AF65-F5344CB8AC3E}">
        <p14:creationId xmlns:p14="http://schemas.microsoft.com/office/powerpoint/2010/main" val="85083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Labor Shortage</a:t>
            </a:r>
            <a:endParaRPr lang="en-US" dirty="0"/>
          </a:p>
        </p:txBody>
      </p:sp>
      <p:sp>
        <p:nvSpPr>
          <p:cNvPr id="3" name="Content Placeholder 2"/>
          <p:cNvSpPr>
            <a:spLocks noGrp="1"/>
          </p:cNvSpPr>
          <p:nvPr>
            <p:ph idx="1"/>
          </p:nvPr>
        </p:nvSpPr>
        <p:spPr>
          <a:xfrm>
            <a:off x="1043492" y="1676400"/>
            <a:ext cx="6777317" cy="4724400"/>
          </a:xfrm>
        </p:spPr>
        <p:txBody>
          <a:bodyPr>
            <a:normAutofit lnSpcReduction="10000"/>
          </a:bodyPr>
          <a:lstStyle/>
          <a:p>
            <a:r>
              <a:rPr lang="en-US" dirty="0"/>
              <a:t>Next Europeans tried the </a:t>
            </a:r>
            <a:r>
              <a:rPr lang="en-US" b="1" dirty="0">
                <a:solidFill>
                  <a:srgbClr val="0000FF"/>
                </a:solidFill>
              </a:rPr>
              <a:t>indentured servant</a:t>
            </a:r>
            <a:r>
              <a:rPr lang="en-US" dirty="0"/>
              <a:t> system.</a:t>
            </a:r>
          </a:p>
          <a:p>
            <a:r>
              <a:rPr lang="en-US" dirty="0"/>
              <a:t>An </a:t>
            </a:r>
            <a:r>
              <a:rPr lang="en-US" b="1" dirty="0">
                <a:solidFill>
                  <a:srgbClr val="0000FF"/>
                </a:solidFill>
              </a:rPr>
              <a:t>indentured servant</a:t>
            </a:r>
            <a:r>
              <a:rPr lang="en-US" dirty="0"/>
              <a:t> </a:t>
            </a:r>
            <a:r>
              <a:rPr lang="en-US" dirty="0" smtClean="0"/>
              <a:t>signed </a:t>
            </a:r>
            <a:r>
              <a:rPr lang="en-US" dirty="0"/>
              <a:t>a contract to work for a set number of years to pay off their trip to the new world. </a:t>
            </a:r>
            <a:endParaRPr lang="en-US" dirty="0" smtClean="0"/>
          </a:p>
          <a:p>
            <a:r>
              <a:rPr lang="en-US" dirty="0" smtClean="0"/>
              <a:t>British indentured servants were known as </a:t>
            </a:r>
            <a:r>
              <a:rPr lang="en-US" b="1" dirty="0" err="1" smtClean="0">
                <a:solidFill>
                  <a:srgbClr val="033DF7"/>
                </a:solidFill>
              </a:rPr>
              <a:t>Redemptioners</a:t>
            </a:r>
            <a:r>
              <a:rPr lang="en-US" dirty="0" smtClean="0"/>
              <a:t>.</a:t>
            </a:r>
          </a:p>
          <a:p>
            <a:r>
              <a:rPr lang="en-US" dirty="0" smtClean="0"/>
              <a:t>25% of indentured servants were convicts sent to the colonies to pay off their debts to society (ex. Colony of Georgia, Australia were penal colonies).</a:t>
            </a:r>
          </a:p>
          <a:p>
            <a:r>
              <a:rPr lang="en-US" dirty="0" smtClean="0"/>
              <a:t>Not </a:t>
            </a:r>
            <a:r>
              <a:rPr lang="en-US" dirty="0"/>
              <a:t>enough Europeans signed up to be </a:t>
            </a:r>
            <a:r>
              <a:rPr lang="en-US" b="1" dirty="0">
                <a:solidFill>
                  <a:srgbClr val="0000FF"/>
                </a:solidFill>
              </a:rPr>
              <a:t>indentured servants</a:t>
            </a:r>
            <a:r>
              <a:rPr lang="en-US" dirty="0"/>
              <a:t>.  </a:t>
            </a:r>
          </a:p>
          <a:p>
            <a:endParaRPr lang="en-US" dirty="0"/>
          </a:p>
        </p:txBody>
      </p:sp>
    </p:spTree>
    <p:extLst>
      <p:ext uri="{BB962C8B-B14F-4D97-AF65-F5344CB8AC3E}">
        <p14:creationId xmlns:p14="http://schemas.microsoft.com/office/powerpoint/2010/main" val="298086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Shortage</a:t>
            </a:r>
            <a:endParaRPr lang="en-US" dirty="0"/>
          </a:p>
        </p:txBody>
      </p:sp>
      <p:sp>
        <p:nvSpPr>
          <p:cNvPr id="3" name="Content Placeholder 2"/>
          <p:cNvSpPr>
            <a:spLocks noGrp="1"/>
          </p:cNvSpPr>
          <p:nvPr>
            <p:ph idx="1"/>
          </p:nvPr>
        </p:nvSpPr>
        <p:spPr>
          <a:xfrm>
            <a:off x="1043492" y="2323652"/>
            <a:ext cx="6777317" cy="4000948"/>
          </a:xfrm>
        </p:spPr>
        <p:txBody>
          <a:bodyPr>
            <a:normAutofit/>
          </a:bodyPr>
          <a:lstStyle/>
          <a:p>
            <a:pPr>
              <a:lnSpc>
                <a:spcPct val="90000"/>
              </a:lnSpc>
            </a:pPr>
            <a:r>
              <a:rPr lang="en-US" dirty="0"/>
              <a:t>With such a high demand for labor and lack of success with Native Americans and </a:t>
            </a:r>
            <a:r>
              <a:rPr lang="en-US" b="1" dirty="0">
                <a:solidFill>
                  <a:srgbClr val="0000FF"/>
                </a:solidFill>
              </a:rPr>
              <a:t>indentured servants</a:t>
            </a:r>
            <a:r>
              <a:rPr lang="en-US" dirty="0"/>
              <a:t> Europeans began to enslave Africans.</a:t>
            </a:r>
          </a:p>
          <a:p>
            <a:pPr>
              <a:lnSpc>
                <a:spcPct val="90000"/>
              </a:lnSpc>
            </a:pPr>
            <a:r>
              <a:rPr lang="en-US" dirty="0"/>
              <a:t>African slaves could be obtained at trading posts set up on the African coast.</a:t>
            </a:r>
          </a:p>
          <a:p>
            <a:pPr>
              <a:lnSpc>
                <a:spcPct val="90000"/>
              </a:lnSpc>
            </a:pPr>
            <a:r>
              <a:rPr lang="en-US" dirty="0"/>
              <a:t>This began what would be called the </a:t>
            </a:r>
            <a:r>
              <a:rPr lang="en-US" b="1" dirty="0">
                <a:solidFill>
                  <a:srgbClr val="0000FF"/>
                </a:solidFill>
              </a:rPr>
              <a:t>Atlantic Slave Trade</a:t>
            </a:r>
            <a:r>
              <a:rPr lang="en-US" dirty="0"/>
              <a:t> -the capture and transport of Africans into bondage in the Americas</a:t>
            </a:r>
          </a:p>
        </p:txBody>
      </p:sp>
    </p:spTree>
    <p:extLst>
      <p:ext uri="{BB962C8B-B14F-4D97-AF65-F5344CB8AC3E}">
        <p14:creationId xmlns:p14="http://schemas.microsoft.com/office/powerpoint/2010/main" val="175908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34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095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56527"/>
            <a:ext cx="3550534" cy="5150734"/>
          </a:xfrm>
        </p:spPr>
        <p:txBody>
          <a:bodyPr/>
          <a:lstStyle/>
          <a:p>
            <a:r>
              <a:rPr lang="en-US" dirty="0"/>
              <a:t>Europeans did not invent slavery.</a:t>
            </a:r>
          </a:p>
          <a:p>
            <a:r>
              <a:rPr lang="en-US" dirty="0"/>
              <a:t>In fact an active slave trade existed in </a:t>
            </a:r>
            <a:r>
              <a:rPr lang="en-US" dirty="0" smtClean="0"/>
              <a:t>Africa.</a:t>
            </a:r>
            <a:endParaRPr lang="en-US" dirty="0"/>
          </a:p>
          <a:p>
            <a:r>
              <a:rPr lang="en-US" dirty="0"/>
              <a:t>More than 25 kingdoms took part in this </a:t>
            </a:r>
            <a:r>
              <a:rPr lang="en-US" dirty="0" smtClean="0"/>
              <a:t>trade.</a:t>
            </a:r>
            <a:endParaRPr lang="en-US" dirty="0"/>
          </a:p>
          <a:p>
            <a:r>
              <a:rPr lang="en-US" dirty="0"/>
              <a:t>They sold criminals, debtors and </a:t>
            </a:r>
            <a:r>
              <a:rPr lang="en-US" dirty="0" smtClean="0"/>
              <a:t>prisoners.</a:t>
            </a:r>
            <a:endParaRPr lang="en-US" dirty="0"/>
          </a:p>
          <a:p>
            <a:pPr marL="68580" indent="0">
              <a:buNone/>
            </a:pPr>
            <a:endParaRPr lang="en-US" dirty="0"/>
          </a:p>
        </p:txBody>
      </p:sp>
      <p:sp>
        <p:nvSpPr>
          <p:cNvPr id="2" name="Title 1"/>
          <p:cNvSpPr>
            <a:spLocks noGrp="1"/>
          </p:cNvSpPr>
          <p:nvPr>
            <p:ph type="title"/>
          </p:nvPr>
        </p:nvSpPr>
        <p:spPr>
          <a:xfrm>
            <a:off x="4739833" y="1219201"/>
            <a:ext cx="3304572" cy="1600200"/>
          </a:xfrm>
        </p:spPr>
        <p:txBody>
          <a:bodyPr/>
          <a:lstStyle/>
          <a:p>
            <a:r>
              <a:rPr lang="en-US" dirty="0"/>
              <a:t>Slavery Within Africa</a:t>
            </a:r>
          </a:p>
        </p:txBody>
      </p:sp>
      <p:sp>
        <p:nvSpPr>
          <p:cNvPr id="4" name="Text Placeholder 3"/>
          <p:cNvSpPr>
            <a:spLocks noGrp="1"/>
          </p:cNvSpPr>
          <p:nvPr>
            <p:ph type="body" sz="half" idx="2"/>
          </p:nvPr>
        </p:nvSpPr>
        <p:spPr/>
        <p:txBody>
          <a:bodyPr/>
          <a:lstStyle/>
          <a:p>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52800"/>
            <a:ext cx="3657600" cy="236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903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Slavery Within Africa</a:t>
            </a:r>
            <a:endParaRPr lang="en-US" dirty="0">
              <a:solidFill>
                <a:srgbClr val="FF0000"/>
              </a:solidFill>
            </a:endParaRPr>
          </a:p>
        </p:txBody>
      </p:sp>
      <p:sp>
        <p:nvSpPr>
          <p:cNvPr id="3" name="Content Placeholder 2"/>
          <p:cNvSpPr>
            <a:spLocks noGrp="1"/>
          </p:cNvSpPr>
          <p:nvPr>
            <p:ph idx="1"/>
          </p:nvPr>
        </p:nvSpPr>
        <p:spPr/>
        <p:txBody>
          <a:bodyPr/>
          <a:lstStyle/>
          <a:p>
            <a:r>
              <a:rPr lang="en-US" dirty="0"/>
              <a:t>The spread of Islam in Africa increased slavery as well.</a:t>
            </a:r>
          </a:p>
          <a:p>
            <a:r>
              <a:rPr lang="en-US" dirty="0"/>
              <a:t>The Quran (Koran), the Islamic holy book forbade enslaving Muslims but not from enslaving non-Muslims.</a:t>
            </a:r>
          </a:p>
          <a:p>
            <a:r>
              <a:rPr lang="en-US" dirty="0"/>
              <a:t>Arab traders began trading horses and other goods for enslaved non-Muslims. </a:t>
            </a:r>
          </a:p>
          <a:p>
            <a:endParaRPr lang="en-US" dirty="0"/>
          </a:p>
        </p:txBody>
      </p:sp>
    </p:spTree>
    <p:extLst>
      <p:ext uri="{BB962C8B-B14F-4D97-AF65-F5344CB8AC3E}">
        <p14:creationId xmlns:p14="http://schemas.microsoft.com/office/powerpoint/2010/main" val="332650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3500"/>
            <a:ext cx="8229600" cy="957263"/>
          </a:xfrm>
        </p:spPr>
        <p:txBody>
          <a:bodyPr/>
          <a:lstStyle/>
          <a:p>
            <a:r>
              <a:rPr lang="en-US" altLang="en-US" smtClean="0">
                <a:latin typeface="Engravers MT" pitchFamily="18" charset="0"/>
              </a:rPr>
              <a:t>Vocabulary</a:t>
            </a:r>
          </a:p>
        </p:txBody>
      </p:sp>
      <p:graphicFrame>
        <p:nvGraphicFramePr>
          <p:cNvPr id="5" name="Table 4"/>
          <p:cNvGraphicFramePr>
            <a:graphicFrameLocks noGrp="1"/>
          </p:cNvGraphicFramePr>
          <p:nvPr/>
        </p:nvGraphicFramePr>
        <p:xfrm>
          <a:off x="457200" y="889000"/>
          <a:ext cx="8229600" cy="5463012"/>
        </p:xfrm>
        <a:graphic>
          <a:graphicData uri="http://schemas.openxmlformats.org/drawingml/2006/table">
            <a:tbl>
              <a:tblPr firstRow="1" bandRow="1">
                <a:tableStyleId>{5940675A-B579-460E-94D1-54222C63F5DA}</a:tableStyleId>
              </a:tblPr>
              <a:tblGrid>
                <a:gridCol w="2574925">
                  <a:extLst>
                    <a:ext uri="{9D8B030D-6E8A-4147-A177-3AD203B41FA5}">
                      <a16:colId xmlns:a16="http://schemas.microsoft.com/office/drawing/2014/main" val="20000"/>
                    </a:ext>
                  </a:extLst>
                </a:gridCol>
                <a:gridCol w="5654675">
                  <a:extLst>
                    <a:ext uri="{9D8B030D-6E8A-4147-A177-3AD203B41FA5}">
                      <a16:colId xmlns:a16="http://schemas.microsoft.com/office/drawing/2014/main" val="20001"/>
                    </a:ext>
                  </a:extLst>
                </a:gridCol>
              </a:tblGrid>
              <a:tr h="444515">
                <a:tc>
                  <a:txBody>
                    <a:bodyPr/>
                    <a:lstStyle/>
                    <a:p>
                      <a:pPr algn="ctr"/>
                      <a:r>
                        <a:rPr lang="en-US" sz="2000" b="1" dirty="0" smtClean="0"/>
                        <a:t>Word</a:t>
                      </a:r>
                      <a:endParaRPr lang="en-US" sz="2000" b="1" dirty="0"/>
                    </a:p>
                  </a:txBody>
                  <a:tcPr marT="45722" marB="45722">
                    <a:solidFill>
                      <a:schemeClr val="tx2">
                        <a:lumMod val="20000"/>
                        <a:lumOff val="80000"/>
                      </a:schemeClr>
                    </a:solidFill>
                  </a:tcPr>
                </a:tc>
                <a:tc>
                  <a:txBody>
                    <a:bodyPr/>
                    <a:lstStyle/>
                    <a:p>
                      <a:pPr algn="ctr"/>
                      <a:r>
                        <a:rPr lang="en-US" sz="2000" b="1" dirty="0" smtClean="0"/>
                        <a:t>Definition</a:t>
                      </a:r>
                      <a:endParaRPr lang="en-US" sz="2000" b="1" dirty="0"/>
                    </a:p>
                  </a:txBody>
                  <a:tcPr marT="45722" marB="45722">
                    <a:solidFill>
                      <a:schemeClr val="tx2">
                        <a:lumMod val="20000"/>
                        <a:lumOff val="80000"/>
                      </a:schemeClr>
                    </a:solidFill>
                  </a:tcPr>
                </a:tc>
                <a:extLst>
                  <a:ext uri="{0D108BD9-81ED-4DB2-BD59-A6C34878D82A}">
                    <a16:rowId xmlns:a16="http://schemas.microsoft.com/office/drawing/2014/main" val="10000"/>
                  </a:ext>
                </a:extLst>
              </a:tr>
              <a:tr h="1271118">
                <a:tc>
                  <a:txBody>
                    <a:bodyPr/>
                    <a:lstStyle/>
                    <a:p>
                      <a:r>
                        <a:rPr lang="en-US" sz="2000" b="1" dirty="0" smtClean="0"/>
                        <a:t>Encomienda</a:t>
                      </a:r>
                      <a:endParaRPr lang="en-US" sz="2000" b="1" dirty="0"/>
                    </a:p>
                  </a:txBody>
                  <a:tcPr marT="45722" marB="45722">
                    <a:solidFill>
                      <a:srgbClr val="EBF1D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0" dirty="0" smtClean="0">
                          <a:latin typeface="+mn-lt"/>
                        </a:rPr>
                        <a:t>Spanish economic system, where settlers were given land, and they were in control of that land and the people on it. </a:t>
                      </a:r>
                    </a:p>
                  </a:txBody>
                  <a:tcPr marT="45722" marB="45722">
                    <a:solidFill>
                      <a:srgbClr val="EBF1DE"/>
                    </a:solidFill>
                  </a:tcPr>
                </a:tc>
                <a:extLst>
                  <a:ext uri="{0D108BD9-81ED-4DB2-BD59-A6C34878D82A}">
                    <a16:rowId xmlns:a16="http://schemas.microsoft.com/office/drawing/2014/main" val="10001"/>
                  </a:ext>
                </a:extLst>
              </a:tr>
              <a:tr h="586318">
                <a:tc>
                  <a:txBody>
                    <a:bodyPr/>
                    <a:lstStyle/>
                    <a:p>
                      <a:r>
                        <a:rPr lang="en-US" sz="2000" b="1" dirty="0" smtClean="0"/>
                        <a:t>Plantation Colony</a:t>
                      </a:r>
                      <a:endParaRPr lang="en-US" sz="2000" b="1" dirty="0"/>
                    </a:p>
                  </a:txBody>
                  <a:tcPr marT="45722" marB="45722">
                    <a:solidFill>
                      <a:schemeClr val="bg2">
                        <a:lumMod val="90000"/>
                      </a:schemeClr>
                    </a:solidFill>
                  </a:tcPr>
                </a:tc>
                <a:tc>
                  <a:txBody>
                    <a:bodyPr/>
                    <a:lstStyle/>
                    <a:p>
                      <a:r>
                        <a:rPr lang="en-US" sz="2000" b="0" dirty="0" smtClean="0">
                          <a:solidFill>
                            <a:srgbClr val="000000"/>
                          </a:solidFill>
                          <a:latin typeface="Calibri" pitchFamily="34" charset="0"/>
                        </a:rPr>
                        <a:t>Colonies established to grow and sell cash crops </a:t>
                      </a:r>
                      <a:endParaRPr lang="en-US" sz="2000" b="0" dirty="0"/>
                    </a:p>
                  </a:txBody>
                  <a:tcPr marT="45722" marB="45722">
                    <a:solidFill>
                      <a:schemeClr val="bg2">
                        <a:lumMod val="90000"/>
                      </a:schemeClr>
                    </a:solidFill>
                  </a:tcPr>
                </a:tc>
                <a:extLst>
                  <a:ext uri="{0D108BD9-81ED-4DB2-BD59-A6C34878D82A}">
                    <a16:rowId xmlns:a16="http://schemas.microsoft.com/office/drawing/2014/main" val="10002"/>
                  </a:ext>
                </a:extLst>
              </a:tr>
              <a:tr h="586318">
                <a:tc>
                  <a:txBody>
                    <a:bodyPr/>
                    <a:lstStyle/>
                    <a:p>
                      <a:r>
                        <a:rPr lang="en-US" sz="2000" b="1" dirty="0" smtClean="0"/>
                        <a:t>Cash Crop</a:t>
                      </a:r>
                      <a:endParaRPr lang="en-US" sz="2000" b="1" dirty="0"/>
                    </a:p>
                  </a:txBody>
                  <a:tcPr marT="45722" marB="45722">
                    <a:solidFill>
                      <a:srgbClr val="EBF1D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latin typeface="Calibri" pitchFamily="34" charset="0"/>
                        </a:rPr>
                        <a:t>crops grown in large amounts to sell</a:t>
                      </a:r>
                    </a:p>
                  </a:txBody>
                  <a:tcPr marT="45722" marB="45722">
                    <a:solidFill>
                      <a:srgbClr val="EBF1DE"/>
                    </a:solidFill>
                  </a:tcPr>
                </a:tc>
                <a:extLst>
                  <a:ext uri="{0D108BD9-81ED-4DB2-BD59-A6C34878D82A}">
                    <a16:rowId xmlns:a16="http://schemas.microsoft.com/office/drawing/2014/main" val="10003"/>
                  </a:ext>
                </a:extLst>
              </a:tr>
              <a:tr h="586318">
                <a:tc>
                  <a:txBody>
                    <a:bodyPr/>
                    <a:lstStyle/>
                    <a:p>
                      <a:r>
                        <a:rPr lang="en-US" sz="2000" b="1" dirty="0" smtClean="0"/>
                        <a:t>Trade Post Colony </a:t>
                      </a:r>
                      <a:endParaRPr lang="en-US" sz="2000" b="1" dirty="0"/>
                    </a:p>
                  </a:txBody>
                  <a:tcPr marT="45722" marB="45722">
                    <a:solidFill>
                      <a:srgbClr val="DDD9C3"/>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latin typeface="Calibri" pitchFamily="34" charset="0"/>
                        </a:rPr>
                        <a:t>Established to encourage commerce (trade)</a:t>
                      </a:r>
                    </a:p>
                  </a:txBody>
                  <a:tcPr marT="45722" marB="45722">
                    <a:solidFill>
                      <a:srgbClr val="DDD9C3"/>
                    </a:solidFill>
                  </a:tcPr>
                </a:tc>
                <a:extLst>
                  <a:ext uri="{0D108BD9-81ED-4DB2-BD59-A6C34878D82A}">
                    <a16:rowId xmlns:a16="http://schemas.microsoft.com/office/drawing/2014/main" val="10004"/>
                  </a:ext>
                </a:extLst>
              </a:tr>
              <a:tr h="586318">
                <a:tc>
                  <a:txBody>
                    <a:bodyPr/>
                    <a:lstStyle/>
                    <a:p>
                      <a:r>
                        <a:rPr lang="en-US" sz="2000" b="1" dirty="0" smtClean="0"/>
                        <a:t>Settler Colony</a:t>
                      </a:r>
                      <a:endParaRPr lang="en-US" sz="2000" b="1" dirty="0"/>
                    </a:p>
                  </a:txBody>
                  <a:tcPr marT="45722" marB="45722">
                    <a:solidFill>
                      <a:srgbClr val="EBF1DE"/>
                    </a:solidFill>
                  </a:tcPr>
                </a:tc>
                <a:tc>
                  <a:txBody>
                    <a:bodyPr/>
                    <a:lstStyle/>
                    <a:p>
                      <a:pPr marL="0" lvl="1">
                        <a:lnSpc>
                          <a:spcPct val="80000"/>
                        </a:lnSpc>
                      </a:pPr>
                      <a:r>
                        <a:rPr lang="en-US" sz="2000" dirty="0" smtClean="0">
                          <a:solidFill>
                            <a:srgbClr val="000000"/>
                          </a:solidFill>
                          <a:latin typeface="Calibri" pitchFamily="34" charset="0"/>
                        </a:rPr>
                        <a:t>Established for permanent </a:t>
                      </a:r>
                    </a:p>
                    <a:p>
                      <a:pPr marL="0" lvl="1">
                        <a:lnSpc>
                          <a:spcPct val="80000"/>
                        </a:lnSpc>
                      </a:pPr>
                      <a:r>
                        <a:rPr lang="en-US" sz="2000" dirty="0" smtClean="0">
                          <a:solidFill>
                            <a:srgbClr val="000000"/>
                          </a:solidFill>
                          <a:latin typeface="Calibri" pitchFamily="34" charset="0"/>
                        </a:rPr>
                        <a:t>habitation (living)</a:t>
                      </a:r>
                    </a:p>
                  </a:txBody>
                  <a:tcPr marT="45722" marB="45722">
                    <a:solidFill>
                      <a:srgbClr val="EBF1DE"/>
                    </a:solidFill>
                  </a:tcPr>
                </a:tc>
                <a:extLst>
                  <a:ext uri="{0D108BD9-81ED-4DB2-BD59-A6C34878D82A}">
                    <a16:rowId xmlns:a16="http://schemas.microsoft.com/office/drawing/2014/main" val="10005"/>
                  </a:ext>
                </a:extLst>
              </a:tr>
              <a:tr h="701063">
                <a:tc>
                  <a:txBody>
                    <a:bodyPr/>
                    <a:lstStyle/>
                    <a:p>
                      <a:r>
                        <a:rPr lang="en-US" sz="2000" b="1" dirty="0" smtClean="0"/>
                        <a:t>Indentured Servant</a:t>
                      </a:r>
                      <a:endParaRPr lang="en-US" sz="2000" b="1" dirty="0"/>
                    </a:p>
                  </a:txBody>
                  <a:tcPr marT="45722" marB="45722">
                    <a:solidFill>
                      <a:srgbClr val="DDD9C3"/>
                    </a:solidFill>
                  </a:tcPr>
                </a:tc>
                <a:tc>
                  <a:txBody>
                    <a:bodyPr/>
                    <a:lstStyle/>
                    <a:p>
                      <a:r>
                        <a:rPr lang="en-US" sz="2000" dirty="0" smtClean="0"/>
                        <a:t>Worked to pay</a:t>
                      </a:r>
                      <a:r>
                        <a:rPr lang="en-US" sz="2000" baseline="0" dirty="0" smtClean="0"/>
                        <a:t> off debts or the cost of traveling to the Americas</a:t>
                      </a:r>
                      <a:endParaRPr lang="en-US" sz="2000" dirty="0"/>
                    </a:p>
                  </a:txBody>
                  <a:tcPr marT="45722" marB="45722">
                    <a:solidFill>
                      <a:srgbClr val="DDD9C3"/>
                    </a:solidFill>
                  </a:tcPr>
                </a:tc>
                <a:extLst>
                  <a:ext uri="{0D108BD9-81ED-4DB2-BD59-A6C34878D82A}">
                    <a16:rowId xmlns:a16="http://schemas.microsoft.com/office/drawing/2014/main" val="10006"/>
                  </a:ext>
                </a:extLst>
              </a:tr>
              <a:tr h="586318">
                <a:tc>
                  <a:txBody>
                    <a:bodyPr/>
                    <a:lstStyle/>
                    <a:p>
                      <a:r>
                        <a:rPr lang="en-US" sz="2000" b="1" dirty="0" smtClean="0"/>
                        <a:t>Viceroyalties </a:t>
                      </a:r>
                      <a:endParaRPr lang="en-US" sz="2000" b="1" dirty="0"/>
                    </a:p>
                  </a:txBody>
                  <a:tcPr marT="45722" marB="45722">
                    <a:solidFill>
                      <a:srgbClr val="EBF1DE"/>
                    </a:solidFill>
                  </a:tcPr>
                </a:tc>
                <a:tc>
                  <a:txBody>
                    <a:bodyPr/>
                    <a:lstStyle/>
                    <a:p>
                      <a:r>
                        <a:rPr lang="en-US" sz="2000" dirty="0" smtClean="0"/>
                        <a:t>Royal representatives to monitor the colonies</a:t>
                      </a:r>
                      <a:endParaRPr lang="en-US" sz="2000" dirty="0"/>
                    </a:p>
                  </a:txBody>
                  <a:tcPr marT="45722" marB="45722">
                    <a:solidFill>
                      <a:srgbClr val="EBF1DE"/>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2172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4160134" cy="6400799"/>
          </a:xfrm>
        </p:spPr>
        <p:txBody>
          <a:bodyPr>
            <a:normAutofit lnSpcReduction="10000"/>
          </a:bodyPr>
          <a:lstStyle/>
          <a:p>
            <a:r>
              <a:rPr lang="en-US" dirty="0"/>
              <a:t>When the European’s got involved in the slave trade they did not go and capture people on their own.</a:t>
            </a:r>
          </a:p>
          <a:p>
            <a:r>
              <a:rPr lang="en-US" dirty="0"/>
              <a:t>Rather they dealt with </a:t>
            </a:r>
            <a:r>
              <a:rPr lang="en-US" b="1" dirty="0" err="1" smtClean="0">
                <a:solidFill>
                  <a:srgbClr val="0000FF"/>
                </a:solidFill>
              </a:rPr>
              <a:t>caboceers</a:t>
            </a:r>
            <a:r>
              <a:rPr lang="en-US" dirty="0" smtClean="0"/>
              <a:t>-special </a:t>
            </a:r>
            <a:r>
              <a:rPr lang="en-US" dirty="0"/>
              <a:t>African officials appointed by governments to exchange enslaved people with Europeans.</a:t>
            </a:r>
          </a:p>
          <a:p>
            <a:r>
              <a:rPr lang="en-US" dirty="0"/>
              <a:t>They met the Europeans along the coast and traded men, women and children for guns, manufactured goods, and cloth.  </a:t>
            </a:r>
          </a:p>
          <a:p>
            <a:endParaRPr lang="en-US" dirty="0"/>
          </a:p>
        </p:txBody>
      </p:sp>
      <p:sp>
        <p:nvSpPr>
          <p:cNvPr id="2" name="Title 1"/>
          <p:cNvSpPr>
            <a:spLocks noGrp="1"/>
          </p:cNvSpPr>
          <p:nvPr>
            <p:ph type="title"/>
          </p:nvPr>
        </p:nvSpPr>
        <p:spPr>
          <a:xfrm>
            <a:off x="4724400" y="685800"/>
            <a:ext cx="3304572" cy="990600"/>
          </a:xfrm>
        </p:spPr>
        <p:txBody>
          <a:bodyPr>
            <a:normAutofit/>
          </a:bodyPr>
          <a:lstStyle/>
          <a:p>
            <a:r>
              <a:rPr lang="en-US" dirty="0" smtClean="0"/>
              <a:t>European Slave Trade</a:t>
            </a:r>
            <a:endParaRPr lang="en-US" dirty="0"/>
          </a:p>
        </p:txBody>
      </p:sp>
      <p:sp>
        <p:nvSpPr>
          <p:cNvPr id="4" name="Text Placeholder 3"/>
          <p:cNvSpPr>
            <a:spLocks noGrp="1"/>
          </p:cNvSpPr>
          <p:nvPr>
            <p:ph type="body" sz="half" idx="2"/>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374" y="2286000"/>
            <a:ext cx="3536426"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47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96590"/>
            <a:ext cx="7024744" cy="724936"/>
          </a:xfrm>
        </p:spPr>
        <p:txBody>
          <a:bodyPr/>
          <a:lstStyle/>
          <a:p>
            <a:r>
              <a:rPr lang="en-US" dirty="0" smtClean="0">
                <a:solidFill>
                  <a:schemeClr val="bg2">
                    <a:lumMod val="50000"/>
                  </a:schemeClr>
                </a:solidFill>
              </a:rPr>
              <a:t>European Slave Trade</a:t>
            </a:r>
            <a:endParaRPr lang="en-US" dirty="0">
              <a:solidFill>
                <a:schemeClr val="bg2">
                  <a:lumMod val="50000"/>
                </a:schemeClr>
              </a:solidFill>
            </a:endParaRPr>
          </a:p>
        </p:txBody>
      </p:sp>
      <p:sp>
        <p:nvSpPr>
          <p:cNvPr id="3" name="Content Placeholder 2"/>
          <p:cNvSpPr>
            <a:spLocks noGrp="1"/>
          </p:cNvSpPr>
          <p:nvPr>
            <p:ph idx="1"/>
          </p:nvPr>
        </p:nvSpPr>
        <p:spPr>
          <a:xfrm>
            <a:off x="76200" y="1321526"/>
            <a:ext cx="4495800" cy="5155474"/>
          </a:xfrm>
        </p:spPr>
        <p:txBody>
          <a:bodyPr>
            <a:normAutofit lnSpcReduction="10000"/>
          </a:bodyPr>
          <a:lstStyle/>
          <a:p>
            <a:r>
              <a:rPr lang="en-US" dirty="0"/>
              <a:t>Portugal was the first country to begin trading for slaves.  </a:t>
            </a:r>
          </a:p>
          <a:p>
            <a:r>
              <a:rPr lang="en-US" dirty="0"/>
              <a:t>They used the slaves to work on their sugar cane plantations.</a:t>
            </a:r>
          </a:p>
          <a:p>
            <a:r>
              <a:rPr lang="en-US" dirty="0"/>
              <a:t>By the 1500s Portugal was the world’s largest sugar producer.</a:t>
            </a:r>
          </a:p>
          <a:p>
            <a:r>
              <a:rPr lang="en-US" dirty="0"/>
              <a:t>The rest of Europe followed Portugal’s lead and soon all of the colonial powers would be using slave labor.  </a:t>
            </a:r>
          </a:p>
          <a:p>
            <a:endParaRPr lang="en-US" dirty="0"/>
          </a:p>
        </p:txBody>
      </p:sp>
      <p:pic>
        <p:nvPicPr>
          <p:cNvPr id="4" name="Picture 3"/>
          <p:cNvPicPr>
            <a:picLocks noChangeAspect="1"/>
          </p:cNvPicPr>
          <p:nvPr/>
        </p:nvPicPr>
        <p:blipFill>
          <a:blip r:embed="rId2"/>
          <a:stretch>
            <a:fillRect/>
          </a:stretch>
        </p:blipFill>
        <p:spPr>
          <a:xfrm>
            <a:off x="4369593" y="2026018"/>
            <a:ext cx="4774407" cy="3048000"/>
          </a:xfrm>
          <a:prstGeom prst="rect">
            <a:avLst/>
          </a:prstGeom>
        </p:spPr>
      </p:pic>
    </p:spTree>
    <p:extLst>
      <p:ext uri="{BB962C8B-B14F-4D97-AF65-F5344CB8AC3E}">
        <p14:creationId xmlns:p14="http://schemas.microsoft.com/office/powerpoint/2010/main" val="320735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990600"/>
          </a:xfrm>
        </p:spPr>
        <p:txBody>
          <a:bodyPr/>
          <a:lstStyle/>
          <a:p>
            <a:r>
              <a:rPr lang="en-US" dirty="0" smtClean="0"/>
              <a:t>Triangular Trade</a:t>
            </a:r>
            <a:endParaRPr lang="en-US" dirty="0"/>
          </a:p>
        </p:txBody>
      </p:sp>
      <p:sp>
        <p:nvSpPr>
          <p:cNvPr id="3" name="Content Placeholder 2"/>
          <p:cNvSpPr>
            <a:spLocks noGrp="1"/>
          </p:cNvSpPr>
          <p:nvPr>
            <p:ph idx="1"/>
          </p:nvPr>
        </p:nvSpPr>
        <p:spPr>
          <a:xfrm>
            <a:off x="1043492" y="1524000"/>
            <a:ext cx="6777317" cy="4648200"/>
          </a:xfrm>
        </p:spPr>
        <p:txBody>
          <a:bodyPr>
            <a:normAutofit/>
          </a:bodyPr>
          <a:lstStyle/>
          <a:p>
            <a:pPr>
              <a:lnSpc>
                <a:spcPct val="90000"/>
              </a:lnSpc>
            </a:pPr>
            <a:r>
              <a:rPr lang="en-US" dirty="0"/>
              <a:t>The trade of slaves over the next two centuries became known as the </a:t>
            </a:r>
            <a:r>
              <a:rPr lang="en-US" b="1" dirty="0">
                <a:solidFill>
                  <a:srgbClr val="0000FF"/>
                </a:solidFill>
              </a:rPr>
              <a:t>triangular trade</a:t>
            </a:r>
            <a:r>
              <a:rPr lang="en-US" dirty="0"/>
              <a:t>. </a:t>
            </a:r>
          </a:p>
          <a:p>
            <a:pPr>
              <a:lnSpc>
                <a:spcPct val="90000"/>
              </a:lnSpc>
            </a:pPr>
            <a:r>
              <a:rPr lang="en-US" dirty="0"/>
              <a:t>The trade routes formed three legs of a triangle.  1.From Europe to Africa (traded goods for a cargo of slaves)  2. From Africa to the Americas (traded slaves for money and used money to buy goods such as molasses, sugar, tobacco, and rum), 3.  From the Americas to Europe (traded the goods received in the America’s for a huge </a:t>
            </a:r>
            <a:r>
              <a:rPr lang="en-US" dirty="0" smtClean="0"/>
              <a:t>profit).</a:t>
            </a:r>
            <a:endParaRPr lang="en-US" dirty="0"/>
          </a:p>
          <a:p>
            <a:endParaRPr lang="en-US" dirty="0"/>
          </a:p>
        </p:txBody>
      </p:sp>
    </p:spTree>
    <p:extLst>
      <p:ext uri="{BB962C8B-B14F-4D97-AF65-F5344CB8AC3E}">
        <p14:creationId xmlns:p14="http://schemas.microsoft.com/office/powerpoint/2010/main" val="283417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990600"/>
          </a:xfrm>
        </p:spPr>
        <p:txBody>
          <a:bodyPr>
            <a:normAutofit/>
          </a:bodyPr>
          <a:lstStyle/>
          <a:p>
            <a:r>
              <a:rPr lang="en-US" dirty="0" smtClean="0"/>
              <a:t>The Middle Passage</a:t>
            </a:r>
            <a:endParaRPr lang="en-US" dirty="0"/>
          </a:p>
        </p:txBody>
      </p:sp>
      <p:sp>
        <p:nvSpPr>
          <p:cNvPr id="3" name="Content Placeholder 2"/>
          <p:cNvSpPr>
            <a:spLocks noGrp="1"/>
          </p:cNvSpPr>
          <p:nvPr>
            <p:ph sz="quarter" idx="13"/>
          </p:nvPr>
        </p:nvSpPr>
        <p:spPr>
          <a:xfrm>
            <a:off x="152400" y="1447800"/>
            <a:ext cx="4572000" cy="5029200"/>
          </a:xfrm>
        </p:spPr>
        <p:txBody>
          <a:bodyPr>
            <a:normAutofit fontScale="92500" lnSpcReduction="10000"/>
          </a:bodyPr>
          <a:lstStyle/>
          <a:p>
            <a:r>
              <a:rPr lang="en-US" sz="2800" dirty="0"/>
              <a:t>The middle part of the </a:t>
            </a:r>
            <a:r>
              <a:rPr lang="en-US" sz="2800" b="1" dirty="0">
                <a:solidFill>
                  <a:srgbClr val="0000FF"/>
                </a:solidFill>
              </a:rPr>
              <a:t>Triangular Trade</a:t>
            </a:r>
            <a:r>
              <a:rPr lang="en-US" sz="2800" dirty="0"/>
              <a:t> was known as the </a:t>
            </a:r>
            <a:r>
              <a:rPr lang="en-US" sz="2800" b="1" dirty="0">
                <a:solidFill>
                  <a:srgbClr val="0000FF"/>
                </a:solidFill>
              </a:rPr>
              <a:t>Middle Passage</a:t>
            </a:r>
            <a:r>
              <a:rPr lang="en-US" sz="2800" dirty="0"/>
              <a:t>.</a:t>
            </a:r>
          </a:p>
          <a:p>
            <a:r>
              <a:rPr lang="en-US" sz="2800" dirty="0"/>
              <a:t>This was the part where slaves were brought from Africa to the Americas.</a:t>
            </a:r>
          </a:p>
          <a:p>
            <a:r>
              <a:rPr lang="en-US" sz="2800" dirty="0"/>
              <a:t>They were crammed into the ships cargo hold and typically chained down.  </a:t>
            </a:r>
          </a:p>
          <a:p>
            <a:r>
              <a:rPr lang="en-US" sz="2800" dirty="0"/>
              <a:t>One out of five who started the journey never made it to the Americas.  </a:t>
            </a:r>
          </a:p>
          <a:p>
            <a:endParaRPr lang="en-US" dirty="0"/>
          </a:p>
        </p:txBody>
      </p:sp>
      <p:sp>
        <p:nvSpPr>
          <p:cNvPr id="4" name="Content Placeholder 3"/>
          <p:cNvSpPr>
            <a:spLocks noGrp="1"/>
          </p:cNvSpPr>
          <p:nvPr>
            <p:ph sz="quarter" idx="14"/>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398145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97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Middle Passage</a:t>
            </a:r>
            <a:endParaRPr lang="en-US" dirty="0">
              <a:solidFill>
                <a:srgbClr val="FF0000"/>
              </a:solidFill>
            </a:endParaRPr>
          </a:p>
        </p:txBody>
      </p:sp>
      <p:sp>
        <p:nvSpPr>
          <p:cNvPr id="3" name="Content Placeholder 2"/>
          <p:cNvSpPr>
            <a:spLocks noGrp="1"/>
          </p:cNvSpPr>
          <p:nvPr>
            <p:ph idx="1"/>
          </p:nvPr>
        </p:nvSpPr>
        <p:spPr/>
        <p:txBody>
          <a:bodyPr/>
          <a:lstStyle/>
          <a:p>
            <a:r>
              <a:rPr lang="en-US" dirty="0"/>
              <a:t>It is estimated that more than 11 million Africans made the journey from Africa to the Americas</a:t>
            </a:r>
          </a:p>
          <a:p>
            <a:r>
              <a:rPr lang="en-US" dirty="0"/>
              <a:t>The slave trade also led to what is known as </a:t>
            </a:r>
            <a:r>
              <a:rPr lang="en-US" b="1" dirty="0">
                <a:solidFill>
                  <a:srgbClr val="0000FF"/>
                </a:solidFill>
              </a:rPr>
              <a:t>racism</a:t>
            </a:r>
            <a:r>
              <a:rPr lang="en-US" dirty="0"/>
              <a:t>- the unjust treatment of people by others who falsely believe their race is superior to others.  </a:t>
            </a:r>
          </a:p>
          <a:p>
            <a:pPr marL="68580" indent="0">
              <a:buNone/>
            </a:pPr>
            <a:endParaRPr lang="en-US" dirty="0"/>
          </a:p>
        </p:txBody>
      </p:sp>
    </p:spTree>
    <p:extLst>
      <p:ext uri="{BB962C8B-B14F-4D97-AF65-F5344CB8AC3E}">
        <p14:creationId xmlns:p14="http://schemas.microsoft.com/office/powerpoint/2010/main" val="3201210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fontScale="90000"/>
          </a:bodyPr>
          <a:lstStyle/>
          <a:p>
            <a:r>
              <a:rPr lang="en-US" dirty="0" smtClean="0"/>
              <a:t>Impact of the Atlantic Slave Trade on Africa</a:t>
            </a:r>
            <a:endParaRPr lang="en-US" dirty="0"/>
          </a:p>
        </p:txBody>
      </p:sp>
      <p:sp>
        <p:nvSpPr>
          <p:cNvPr id="3" name="Content Placeholder 2"/>
          <p:cNvSpPr>
            <a:spLocks noGrp="1"/>
          </p:cNvSpPr>
          <p:nvPr>
            <p:ph idx="1"/>
          </p:nvPr>
        </p:nvSpPr>
        <p:spPr>
          <a:xfrm>
            <a:off x="609600" y="2323652"/>
            <a:ext cx="7211209" cy="3508977"/>
          </a:xfrm>
        </p:spPr>
        <p:txBody>
          <a:bodyPr/>
          <a:lstStyle/>
          <a:p>
            <a:r>
              <a:rPr lang="en-US" dirty="0" smtClean="0"/>
              <a:t>Increase in tribal warfare</a:t>
            </a:r>
          </a:p>
          <a:p>
            <a:r>
              <a:rPr lang="en-US" dirty="0" smtClean="0"/>
              <a:t>Major population decrease</a:t>
            </a:r>
          </a:p>
          <a:p>
            <a:r>
              <a:rPr lang="en-US" dirty="0" smtClean="0"/>
              <a:t>Loss of workers led to dissolving of many African tribes and communities</a:t>
            </a:r>
          </a:p>
          <a:p>
            <a:r>
              <a:rPr lang="en-US" dirty="0" smtClean="0"/>
              <a:t>Families were separated</a:t>
            </a:r>
            <a:endParaRPr lang="en-US" dirty="0"/>
          </a:p>
        </p:txBody>
      </p:sp>
      <p:pic>
        <p:nvPicPr>
          <p:cNvPr id="4" name="Picture 3"/>
          <p:cNvPicPr>
            <a:picLocks noChangeAspect="1"/>
          </p:cNvPicPr>
          <p:nvPr/>
        </p:nvPicPr>
        <p:blipFill>
          <a:blip r:embed="rId2"/>
          <a:stretch>
            <a:fillRect/>
          </a:stretch>
        </p:blipFill>
        <p:spPr>
          <a:xfrm>
            <a:off x="4724400" y="4038600"/>
            <a:ext cx="3909458" cy="2504965"/>
          </a:xfrm>
          <a:prstGeom prst="rect">
            <a:avLst/>
          </a:prstGeom>
        </p:spPr>
      </p:pic>
    </p:spTree>
    <p:extLst>
      <p:ext uri="{BB962C8B-B14F-4D97-AF65-F5344CB8AC3E}">
        <p14:creationId xmlns:p14="http://schemas.microsoft.com/office/powerpoint/2010/main" val="230812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Resistance</a:t>
            </a:r>
            <a:endParaRPr lang="en-US" dirty="0"/>
          </a:p>
        </p:txBody>
      </p:sp>
      <p:sp>
        <p:nvSpPr>
          <p:cNvPr id="3" name="Content Placeholder 2"/>
          <p:cNvSpPr>
            <a:spLocks noGrp="1"/>
          </p:cNvSpPr>
          <p:nvPr>
            <p:ph idx="1"/>
          </p:nvPr>
        </p:nvSpPr>
        <p:spPr>
          <a:xfrm>
            <a:off x="533401" y="1828800"/>
            <a:ext cx="6140024" cy="4419600"/>
          </a:xfrm>
        </p:spPr>
        <p:txBody>
          <a:bodyPr>
            <a:normAutofit/>
          </a:bodyPr>
          <a:lstStyle/>
          <a:p>
            <a:r>
              <a:rPr lang="en-US" dirty="0"/>
              <a:t>Some Africans began to oppose the slave trade</a:t>
            </a:r>
            <a:r>
              <a:rPr lang="en-US" dirty="0" smtClean="0"/>
              <a:t>.</a:t>
            </a:r>
          </a:p>
          <a:p>
            <a:r>
              <a:rPr lang="en-US" dirty="0" smtClean="0"/>
              <a:t>Attacks on slave traders increased in Africa.</a:t>
            </a:r>
            <a:endParaRPr lang="en-US" dirty="0"/>
          </a:p>
          <a:p>
            <a:r>
              <a:rPr lang="en-US" dirty="0"/>
              <a:t>In the America’s, enslaved Africans escaped and formed runaway communities known as </a:t>
            </a:r>
            <a:r>
              <a:rPr lang="en-US" b="1" dirty="0">
                <a:solidFill>
                  <a:srgbClr val="0000FF"/>
                </a:solidFill>
              </a:rPr>
              <a:t>maroons</a:t>
            </a:r>
            <a:r>
              <a:rPr lang="en-US" dirty="0"/>
              <a:t>.</a:t>
            </a:r>
          </a:p>
          <a:p>
            <a:r>
              <a:rPr lang="en-US" dirty="0"/>
              <a:t>In 1840 and 1841 Africans led revolts aboard two slave </a:t>
            </a:r>
            <a:r>
              <a:rPr lang="en-US" dirty="0" smtClean="0"/>
              <a:t>ships, </a:t>
            </a:r>
            <a:r>
              <a:rPr lang="en-US" dirty="0"/>
              <a:t>the Amistad and the Creole.</a:t>
            </a:r>
          </a:p>
          <a:p>
            <a:pPr marL="68580" indent="0">
              <a:buNone/>
            </a:pPr>
            <a:endParaRPr lang="en-US" dirty="0"/>
          </a:p>
        </p:txBody>
      </p:sp>
      <p:pic>
        <p:nvPicPr>
          <p:cNvPr id="4" name="Picture 3"/>
          <p:cNvPicPr>
            <a:picLocks noChangeAspect="1"/>
          </p:cNvPicPr>
          <p:nvPr/>
        </p:nvPicPr>
        <p:blipFill>
          <a:blip r:embed="rId2"/>
          <a:stretch>
            <a:fillRect/>
          </a:stretch>
        </p:blipFill>
        <p:spPr>
          <a:xfrm>
            <a:off x="6096000" y="3048000"/>
            <a:ext cx="2876177" cy="1676400"/>
          </a:xfrm>
          <a:prstGeom prst="rect">
            <a:avLst/>
          </a:prstGeom>
        </p:spPr>
      </p:pic>
    </p:spTree>
    <p:extLst>
      <p:ext uri="{BB962C8B-B14F-4D97-AF65-F5344CB8AC3E}">
        <p14:creationId xmlns:p14="http://schemas.microsoft.com/office/powerpoint/2010/main" val="1758232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Post Settlements</a:t>
            </a:r>
            <a:endParaRPr lang="en-US" dirty="0"/>
          </a:p>
        </p:txBody>
      </p:sp>
      <p:sp>
        <p:nvSpPr>
          <p:cNvPr id="3" name="Content Placeholder 2"/>
          <p:cNvSpPr>
            <a:spLocks noGrp="1"/>
          </p:cNvSpPr>
          <p:nvPr>
            <p:ph idx="1"/>
          </p:nvPr>
        </p:nvSpPr>
        <p:spPr>
          <a:xfrm>
            <a:off x="1043492" y="2323652"/>
            <a:ext cx="6777317" cy="4077148"/>
          </a:xfrm>
        </p:spPr>
        <p:txBody>
          <a:bodyPr>
            <a:normAutofit/>
          </a:bodyPr>
          <a:lstStyle/>
          <a:p>
            <a:r>
              <a:rPr lang="en-US" dirty="0" smtClean="0"/>
              <a:t>The Dutch established trading posts in Suriname (northern South America).</a:t>
            </a:r>
          </a:p>
          <a:p>
            <a:r>
              <a:rPr lang="en-US" dirty="0" smtClean="0"/>
              <a:t>The French established trading posts in North America with the Native Americans and traded for furs.  </a:t>
            </a:r>
          </a:p>
          <a:p>
            <a:r>
              <a:rPr lang="en-US" dirty="0" smtClean="0"/>
              <a:t>The French and the Indians got along because the French did not try to convert the Native Americans to Christianity and respected the Native Americans’ right to their land.</a:t>
            </a:r>
          </a:p>
          <a:p>
            <a:endParaRPr lang="en-US" dirty="0"/>
          </a:p>
        </p:txBody>
      </p:sp>
    </p:spTree>
    <p:extLst>
      <p:ext uri="{BB962C8B-B14F-4D97-AF65-F5344CB8AC3E}">
        <p14:creationId xmlns:p14="http://schemas.microsoft.com/office/powerpoint/2010/main" val="303647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914400"/>
          </a:xfrm>
        </p:spPr>
        <p:txBody>
          <a:bodyPr/>
          <a:lstStyle/>
          <a:p>
            <a:r>
              <a:rPr lang="en-US" dirty="0" smtClean="0"/>
              <a:t>Permanent Settlements</a:t>
            </a:r>
            <a:endParaRPr lang="en-US" dirty="0"/>
          </a:p>
        </p:txBody>
      </p:sp>
      <p:sp>
        <p:nvSpPr>
          <p:cNvPr id="3" name="Content Placeholder 2"/>
          <p:cNvSpPr>
            <a:spLocks noGrp="1"/>
          </p:cNvSpPr>
          <p:nvPr>
            <p:ph sz="quarter" idx="13"/>
          </p:nvPr>
        </p:nvSpPr>
        <p:spPr>
          <a:xfrm>
            <a:off x="304800" y="1371600"/>
            <a:ext cx="4343400" cy="5029200"/>
          </a:xfrm>
        </p:spPr>
        <p:txBody>
          <a:bodyPr>
            <a:normAutofit fontScale="92500" lnSpcReduction="10000"/>
          </a:bodyPr>
          <a:lstStyle/>
          <a:p>
            <a:r>
              <a:rPr lang="en-US" dirty="0" smtClean="0"/>
              <a:t>The British establish permanent settlements along the east coast of North America.  </a:t>
            </a:r>
          </a:p>
          <a:p>
            <a:r>
              <a:rPr lang="en-US" u="sng" dirty="0" smtClean="0"/>
              <a:t>Jamestown</a:t>
            </a:r>
            <a:r>
              <a:rPr lang="en-US" dirty="0" smtClean="0"/>
              <a:t> is the first English permanent settlement.</a:t>
            </a:r>
          </a:p>
          <a:p>
            <a:r>
              <a:rPr lang="en-US" dirty="0" smtClean="0"/>
              <a:t>They bring boat loads of people to live and work in the colonies.</a:t>
            </a:r>
          </a:p>
          <a:p>
            <a:r>
              <a:rPr lang="en-US" dirty="0" smtClean="0"/>
              <a:t>The British began to offend the Native Americans by:</a:t>
            </a:r>
          </a:p>
          <a:p>
            <a:pPr marL="822960" lvl="1" indent="-457200">
              <a:buAutoNum type="arabicPeriod"/>
            </a:pPr>
            <a:r>
              <a:rPr lang="en-US" dirty="0" smtClean="0"/>
              <a:t>Trying to convert them to Protestantism (Christianity).</a:t>
            </a:r>
          </a:p>
          <a:p>
            <a:pPr marL="822960" lvl="1" indent="-457200">
              <a:buAutoNum type="arabicPeriod"/>
            </a:pPr>
            <a:r>
              <a:rPr lang="en-US" dirty="0" smtClean="0"/>
              <a:t>Taking over their fur trade.</a:t>
            </a:r>
          </a:p>
          <a:p>
            <a:pPr marL="822960" lvl="1" indent="-457200">
              <a:buAutoNum type="arabicPeriod"/>
            </a:pPr>
            <a:r>
              <a:rPr lang="en-US" dirty="0" smtClean="0"/>
              <a:t>Stealing their land.</a:t>
            </a:r>
          </a:p>
          <a:p>
            <a:endParaRPr lang="en-US" dirty="0"/>
          </a:p>
        </p:txBody>
      </p:sp>
      <p:sp>
        <p:nvSpPr>
          <p:cNvPr id="4" name="Content Placeholder 3"/>
          <p:cNvSpPr>
            <a:spLocks noGrp="1"/>
          </p:cNvSpPr>
          <p:nvPr>
            <p:ph sz="quarter" idx="14"/>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86000"/>
            <a:ext cx="4067175" cy="232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874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3702934" cy="5791199"/>
          </a:xfrm>
        </p:spPr>
        <p:txBody>
          <a:bodyPr>
            <a:normAutofit fontScale="92500"/>
          </a:bodyPr>
          <a:lstStyle/>
          <a:p>
            <a:r>
              <a:rPr lang="en-US" dirty="0" smtClean="0"/>
              <a:t>The French and Indians establish a close, respectful relationship.  The Indians do NOT like the British though.</a:t>
            </a:r>
          </a:p>
          <a:p>
            <a:r>
              <a:rPr lang="en-US" dirty="0" smtClean="0"/>
              <a:t>The French and Indians fight against the British in the French and Indian War (or the Seven Year’s War).</a:t>
            </a:r>
          </a:p>
          <a:p>
            <a:r>
              <a:rPr lang="en-US" dirty="0" smtClean="0"/>
              <a:t>The British win most of France’s land in North America, and France loses power in the Americas.</a:t>
            </a:r>
            <a:endParaRPr lang="en-US" dirty="0"/>
          </a:p>
        </p:txBody>
      </p:sp>
      <p:sp>
        <p:nvSpPr>
          <p:cNvPr id="2" name="Title 1"/>
          <p:cNvSpPr>
            <a:spLocks noGrp="1"/>
          </p:cNvSpPr>
          <p:nvPr>
            <p:ph type="title"/>
          </p:nvPr>
        </p:nvSpPr>
        <p:spPr>
          <a:xfrm>
            <a:off x="4739833" y="1600200"/>
            <a:ext cx="3304572" cy="1066800"/>
          </a:xfrm>
        </p:spPr>
        <p:txBody>
          <a:bodyPr/>
          <a:lstStyle/>
          <a:p>
            <a:r>
              <a:rPr lang="en-US" dirty="0" smtClean="0">
                <a:solidFill>
                  <a:srgbClr val="FF0000"/>
                </a:solidFill>
              </a:rPr>
              <a:t>The French and Indians</a:t>
            </a:r>
            <a:endParaRPr lang="en-US" dirty="0">
              <a:solidFill>
                <a:srgbClr val="FF0000"/>
              </a:solidFill>
            </a:endParaRPr>
          </a:p>
        </p:txBody>
      </p:sp>
      <p:sp>
        <p:nvSpPr>
          <p:cNvPr id="4" name="Text Placeholder 3"/>
          <p:cNvSpPr>
            <a:spLocks noGrp="1"/>
          </p:cNvSpPr>
          <p:nvPr>
            <p:ph type="body" sz="half" idx="2"/>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6200"/>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743200"/>
            <a:ext cx="4419600" cy="364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80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8575"/>
            <a:ext cx="8229600" cy="1143000"/>
          </a:xfrm>
        </p:spPr>
        <p:txBody>
          <a:bodyPr/>
          <a:lstStyle/>
          <a:p>
            <a:pPr eaLnBrk="1" hangingPunct="1"/>
            <a:r>
              <a:rPr lang="en-US" altLang="en-US" smtClean="0">
                <a:latin typeface="Engravers MT" pitchFamily="18" charset="0"/>
              </a:rPr>
              <a:t>The Americas</a:t>
            </a:r>
          </a:p>
        </p:txBody>
      </p:sp>
      <p:sp>
        <p:nvSpPr>
          <p:cNvPr id="18435" name="TextBox 4"/>
          <p:cNvSpPr txBox="1">
            <a:spLocks noChangeArrowheads="1"/>
          </p:cNvSpPr>
          <p:nvPr/>
        </p:nvSpPr>
        <p:spPr bwMode="auto">
          <a:xfrm>
            <a:off x="2565400" y="904875"/>
            <a:ext cx="4108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a:latin typeface="Baskerville Old Face" pitchFamily="18" charset="0"/>
              </a:rPr>
              <a:t>Who Came?</a:t>
            </a:r>
          </a:p>
        </p:txBody>
      </p:sp>
      <p:sp>
        <p:nvSpPr>
          <p:cNvPr id="18436" name="TextBox 5"/>
          <p:cNvSpPr txBox="1">
            <a:spLocks noChangeArrowheads="1"/>
          </p:cNvSpPr>
          <p:nvPr/>
        </p:nvSpPr>
        <p:spPr bwMode="auto">
          <a:xfrm>
            <a:off x="2508250" y="1606550"/>
            <a:ext cx="2403475"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dirty="0">
                <a:latin typeface="Baskerville Old Face" pitchFamily="18" charset="0"/>
              </a:rPr>
              <a:t>The Dutch</a:t>
            </a:r>
          </a:p>
          <a:p>
            <a:pPr eaLnBrk="1" hangingPunct="1"/>
            <a:r>
              <a:rPr lang="en-US" altLang="en-US" sz="1600" dirty="0">
                <a:latin typeface="Calibri" pitchFamily="34" charset="0"/>
              </a:rPr>
              <a:t>(Netherlands/Holland)</a:t>
            </a:r>
          </a:p>
          <a:p>
            <a:pPr eaLnBrk="1" hangingPunct="1"/>
            <a:endParaRPr lang="en-US" altLang="en-US" dirty="0">
              <a:latin typeface="Calibri" pitchFamily="34" charset="0"/>
            </a:endParaRPr>
          </a:p>
          <a:p>
            <a:pPr eaLnBrk="1" hangingPunct="1"/>
            <a:endParaRPr lang="en-US" altLang="en-US" dirty="0">
              <a:latin typeface="Calibri" pitchFamily="34" charset="0"/>
            </a:endParaRPr>
          </a:p>
          <a:p>
            <a:pPr eaLnBrk="1" hangingPunct="1"/>
            <a:r>
              <a:rPr lang="en-US" altLang="en-US" sz="2000" b="1" dirty="0">
                <a:latin typeface="Baskerville Old Face" pitchFamily="18" charset="0"/>
              </a:rPr>
              <a:t>The French</a:t>
            </a:r>
          </a:p>
          <a:p>
            <a:pPr eaLnBrk="1" hangingPunct="1"/>
            <a:r>
              <a:rPr lang="en-US" altLang="en-US" sz="1600" dirty="0">
                <a:latin typeface="Calibri" pitchFamily="34" charset="0"/>
              </a:rPr>
              <a:t>(France)</a:t>
            </a:r>
          </a:p>
          <a:p>
            <a:pPr eaLnBrk="1" hangingPunct="1"/>
            <a:endParaRPr lang="en-US" altLang="en-US" dirty="0">
              <a:latin typeface="Calibri" pitchFamily="34" charset="0"/>
            </a:endParaRPr>
          </a:p>
          <a:p>
            <a:pPr eaLnBrk="1" hangingPunct="1"/>
            <a:endParaRPr lang="en-US" altLang="en-US" dirty="0">
              <a:latin typeface="Calibri" pitchFamily="34" charset="0"/>
            </a:endParaRPr>
          </a:p>
          <a:p>
            <a:pPr eaLnBrk="1" hangingPunct="1"/>
            <a:r>
              <a:rPr lang="en-US" altLang="en-US" sz="2000" b="1" dirty="0">
                <a:latin typeface="Baskerville Old Face" pitchFamily="18" charset="0"/>
              </a:rPr>
              <a:t>The English</a:t>
            </a:r>
            <a:r>
              <a:rPr lang="en-US" altLang="en-US" sz="2000" dirty="0">
                <a:latin typeface="Baskerville Old Face" pitchFamily="18" charset="0"/>
              </a:rPr>
              <a:t> (British)</a:t>
            </a:r>
          </a:p>
          <a:p>
            <a:pPr eaLnBrk="1" hangingPunct="1"/>
            <a:r>
              <a:rPr lang="en-US" altLang="en-US" sz="1600" dirty="0">
                <a:latin typeface="Calibri" pitchFamily="34" charset="0"/>
              </a:rPr>
              <a:t>(England)</a:t>
            </a:r>
          </a:p>
          <a:p>
            <a:pPr eaLnBrk="1" hangingPunct="1"/>
            <a:endParaRPr lang="en-US" altLang="en-US" dirty="0">
              <a:latin typeface="Calibri" pitchFamily="34" charset="0"/>
            </a:endParaRPr>
          </a:p>
          <a:p>
            <a:pPr eaLnBrk="1" hangingPunct="1"/>
            <a:endParaRPr lang="en-US" altLang="en-US" dirty="0">
              <a:latin typeface="Calibri" pitchFamily="34" charset="0"/>
            </a:endParaRPr>
          </a:p>
          <a:p>
            <a:pPr eaLnBrk="1" hangingPunct="1"/>
            <a:r>
              <a:rPr lang="en-US" altLang="en-US" sz="2000" b="1" dirty="0">
                <a:latin typeface="Baskerville Old Face" pitchFamily="18" charset="0"/>
              </a:rPr>
              <a:t>The Portuguese</a:t>
            </a:r>
            <a:r>
              <a:rPr lang="en-US" altLang="en-US" sz="2000" dirty="0">
                <a:latin typeface="Baskerville Old Face" pitchFamily="18" charset="0"/>
              </a:rPr>
              <a:t> </a:t>
            </a:r>
          </a:p>
          <a:p>
            <a:pPr eaLnBrk="1" hangingPunct="1"/>
            <a:r>
              <a:rPr lang="en-US" altLang="en-US" sz="1600" dirty="0">
                <a:latin typeface="Calibri" pitchFamily="34" charset="0"/>
              </a:rPr>
              <a:t>(Portugal)</a:t>
            </a:r>
          </a:p>
          <a:p>
            <a:pPr eaLnBrk="1" hangingPunct="1"/>
            <a:endParaRPr lang="en-US" altLang="en-US" sz="1600" dirty="0">
              <a:latin typeface="Calibri" pitchFamily="34" charset="0"/>
            </a:endParaRPr>
          </a:p>
          <a:p>
            <a:pPr eaLnBrk="1" hangingPunct="1"/>
            <a:endParaRPr lang="en-US" altLang="en-US" dirty="0">
              <a:latin typeface="Calibri" pitchFamily="34" charset="0"/>
            </a:endParaRPr>
          </a:p>
          <a:p>
            <a:pPr eaLnBrk="1" hangingPunct="1"/>
            <a:r>
              <a:rPr lang="en-US" altLang="en-US" sz="2000" b="1" dirty="0">
                <a:latin typeface="Baskerville Old Face" pitchFamily="18" charset="0"/>
              </a:rPr>
              <a:t>The Spanish</a:t>
            </a:r>
          </a:p>
          <a:p>
            <a:pPr eaLnBrk="1" hangingPunct="1"/>
            <a:r>
              <a:rPr lang="en-US" altLang="en-US" sz="1600" dirty="0">
                <a:latin typeface="Calibri" pitchFamily="34" charset="0"/>
              </a:rPr>
              <a:t>(Spain)</a:t>
            </a:r>
          </a:p>
          <a:p>
            <a:pPr eaLnBrk="1" hangingPunct="1"/>
            <a:endParaRPr lang="en-US" altLang="en-US" dirty="0">
              <a:latin typeface="Calibri" pitchFamily="34" charset="0"/>
            </a:endParaRPr>
          </a:p>
          <a:p>
            <a:pPr eaLnBrk="1" hangingPunct="1"/>
            <a:endParaRPr lang="en-US" altLang="en-US" dirty="0">
              <a:latin typeface="Calibri" pitchFamily="34" charset="0"/>
            </a:endParaRPr>
          </a:p>
        </p:txBody>
      </p:sp>
      <p:pic>
        <p:nvPicPr>
          <p:cNvPr id="18437" name="Picture 5" descr="Netherlands_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988" y="1631950"/>
            <a:ext cx="1143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France_Fla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1288" y="2724150"/>
            <a:ext cx="114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flag_uk">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1288" y="3841750"/>
            <a:ext cx="1143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1" descr="portuguesefla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1288" y="4876800"/>
            <a:ext cx="11430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3" descr="spain">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0175" y="5972175"/>
            <a:ext cx="11144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7" descr="flag_uk">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1288" y="3841750"/>
            <a:ext cx="1143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159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62000"/>
          </a:xfrm>
        </p:spPr>
        <p:txBody>
          <a:bodyPr>
            <a:normAutofit/>
          </a:bodyPr>
          <a:lstStyle/>
          <a:p>
            <a:r>
              <a:rPr lang="en-US" dirty="0" smtClean="0"/>
              <a:t>Summary Statement:</a:t>
            </a:r>
            <a:endParaRPr lang="en-US" dirty="0"/>
          </a:p>
        </p:txBody>
      </p:sp>
      <p:sp>
        <p:nvSpPr>
          <p:cNvPr id="3" name="Content Placeholder 2"/>
          <p:cNvSpPr>
            <a:spLocks noGrp="1"/>
          </p:cNvSpPr>
          <p:nvPr>
            <p:ph idx="1"/>
          </p:nvPr>
        </p:nvSpPr>
        <p:spPr>
          <a:xfrm>
            <a:off x="1043492" y="1600200"/>
            <a:ext cx="6777317" cy="4648200"/>
          </a:xfrm>
        </p:spPr>
        <p:txBody>
          <a:bodyPr>
            <a:normAutofit/>
          </a:bodyPr>
          <a:lstStyle/>
          <a:p>
            <a:r>
              <a:rPr lang="en-US" dirty="0" smtClean="0"/>
              <a:t>The Big 5 (ESPN-F) established different types of colonies in the New World:  </a:t>
            </a:r>
          </a:p>
          <a:p>
            <a:pPr lvl="1"/>
            <a:r>
              <a:rPr lang="en-US" dirty="0"/>
              <a:t>Trading posts:  France, Netherlands</a:t>
            </a:r>
          </a:p>
          <a:p>
            <a:pPr lvl="1"/>
            <a:r>
              <a:rPr lang="en-US" dirty="0"/>
              <a:t>Permanent settlements:  England</a:t>
            </a:r>
          </a:p>
          <a:p>
            <a:pPr lvl="1"/>
            <a:r>
              <a:rPr lang="en-US" dirty="0"/>
              <a:t>Plantation colonies:  Spain, Portugal, England, France</a:t>
            </a:r>
            <a:endParaRPr lang="en-US" dirty="0" smtClean="0"/>
          </a:p>
          <a:p>
            <a:r>
              <a:rPr lang="en-US" dirty="0" smtClean="0"/>
              <a:t>Europeans tried several sources of labor to work on the plantations:</a:t>
            </a:r>
          </a:p>
          <a:p>
            <a:pPr lvl="1"/>
            <a:r>
              <a:rPr lang="en-US" dirty="0" smtClean="0"/>
              <a:t>Native Americans</a:t>
            </a:r>
          </a:p>
          <a:p>
            <a:pPr lvl="1"/>
            <a:r>
              <a:rPr lang="en-US" dirty="0" smtClean="0"/>
              <a:t>Indentured servants</a:t>
            </a:r>
          </a:p>
          <a:p>
            <a:pPr lvl="1"/>
            <a:r>
              <a:rPr lang="en-US" dirty="0" smtClean="0"/>
              <a:t>African slaves</a:t>
            </a:r>
          </a:p>
        </p:txBody>
      </p:sp>
    </p:spTree>
    <p:extLst>
      <p:ext uri="{BB962C8B-B14F-4D97-AF65-F5344CB8AC3E}">
        <p14:creationId xmlns:p14="http://schemas.microsoft.com/office/powerpoint/2010/main" val="3507862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European Influence in Asia</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15361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Relationship</a:t>
            </a:r>
            <a:endParaRPr lang="en-US" dirty="0"/>
          </a:p>
        </p:txBody>
      </p:sp>
      <p:sp>
        <p:nvSpPr>
          <p:cNvPr id="3" name="Content Placeholder 2"/>
          <p:cNvSpPr>
            <a:spLocks noGrp="1"/>
          </p:cNvSpPr>
          <p:nvPr>
            <p:ph idx="1"/>
          </p:nvPr>
        </p:nvSpPr>
        <p:spPr/>
        <p:txBody>
          <a:bodyPr/>
          <a:lstStyle/>
          <a:p>
            <a:r>
              <a:rPr lang="en-US" b="1" dirty="0" smtClean="0"/>
              <a:t>Asia had strong civilizations with strong militaries, in addition to highly advanced and prosperous societies.</a:t>
            </a:r>
          </a:p>
          <a:p>
            <a:r>
              <a:rPr lang="en-US" b="1" dirty="0" smtClean="0"/>
              <a:t>Europeans viewed the Asians as their “equals”.</a:t>
            </a:r>
          </a:p>
          <a:p>
            <a:r>
              <a:rPr lang="en-US" b="1" dirty="0" smtClean="0"/>
              <a:t>Europeans were allowed to build trading posts along the coasts of Asia.</a:t>
            </a:r>
          </a:p>
        </p:txBody>
      </p:sp>
    </p:spTree>
    <p:extLst>
      <p:ext uri="{BB962C8B-B14F-4D97-AF65-F5344CB8AC3E}">
        <p14:creationId xmlns:p14="http://schemas.microsoft.com/office/powerpoint/2010/main" val="2310107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264" y="557785"/>
            <a:ext cx="7024744" cy="1143000"/>
          </a:xfrm>
        </p:spPr>
        <p:txBody>
          <a:bodyPr/>
          <a:lstStyle/>
          <a:p>
            <a:r>
              <a:rPr lang="en-US" dirty="0" smtClean="0"/>
              <a:t>Trading</a:t>
            </a:r>
            <a:endParaRPr lang="en-US" dirty="0"/>
          </a:p>
        </p:txBody>
      </p:sp>
      <p:sp>
        <p:nvSpPr>
          <p:cNvPr id="3" name="Content Placeholder 2"/>
          <p:cNvSpPr>
            <a:spLocks noGrp="1"/>
          </p:cNvSpPr>
          <p:nvPr>
            <p:ph sz="quarter" idx="13"/>
          </p:nvPr>
        </p:nvSpPr>
        <p:spPr>
          <a:xfrm>
            <a:off x="533400" y="1600200"/>
            <a:ext cx="3928872" cy="4876800"/>
          </a:xfrm>
        </p:spPr>
        <p:txBody>
          <a:bodyPr>
            <a:normAutofit fontScale="92500" lnSpcReduction="10000"/>
          </a:bodyPr>
          <a:lstStyle/>
          <a:p>
            <a:r>
              <a:rPr lang="en-US" b="1" dirty="0" smtClean="0"/>
              <a:t>Asian countries became dependent on trading with Europeans to make money.</a:t>
            </a:r>
          </a:p>
          <a:p>
            <a:r>
              <a:rPr lang="en-US" b="1" dirty="0" smtClean="0"/>
              <a:t>Asians wanted eyeglasses, firearms, and scientific instruments from the Europeans.</a:t>
            </a:r>
          </a:p>
          <a:p>
            <a:r>
              <a:rPr lang="en-US" b="1" dirty="0" smtClean="0"/>
              <a:t>Trade with Europe also created a wealthy middle class.</a:t>
            </a:r>
          </a:p>
          <a:p>
            <a:r>
              <a:rPr lang="en-US" b="1" dirty="0" smtClean="0"/>
              <a:t>No European colonies were built in Asia!  It was all about TRADE!</a:t>
            </a:r>
            <a:endParaRPr lang="en-US" b="1" dirty="0"/>
          </a:p>
        </p:txBody>
      </p:sp>
      <p:sp>
        <p:nvSpPr>
          <p:cNvPr id="4" name="Content Placeholder 3"/>
          <p:cNvSpPr>
            <a:spLocks noGrp="1"/>
          </p:cNvSpPr>
          <p:nvPr>
            <p:ph sz="quarter" idx="14"/>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2286000"/>
            <a:ext cx="375919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63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Europeans in Asia</a:t>
            </a:r>
            <a:endParaRPr lang="en-US" dirty="0"/>
          </a:p>
        </p:txBody>
      </p:sp>
      <p:sp>
        <p:nvSpPr>
          <p:cNvPr id="3" name="Content Placeholder 2"/>
          <p:cNvSpPr>
            <a:spLocks noGrp="1"/>
          </p:cNvSpPr>
          <p:nvPr>
            <p:ph idx="1"/>
          </p:nvPr>
        </p:nvSpPr>
        <p:spPr>
          <a:xfrm>
            <a:off x="1043492" y="2323652"/>
            <a:ext cx="6777317" cy="4000948"/>
          </a:xfrm>
        </p:spPr>
        <p:txBody>
          <a:bodyPr>
            <a:normAutofit fontScale="92500" lnSpcReduction="10000"/>
          </a:bodyPr>
          <a:lstStyle/>
          <a:p>
            <a:r>
              <a:rPr lang="en-US" b="1" dirty="0" smtClean="0"/>
              <a:t>Prior to the Europeans’ arrival, Asian countries had remained isolationist (countries did not interact with one another).</a:t>
            </a:r>
          </a:p>
          <a:p>
            <a:r>
              <a:rPr lang="en-US" b="1" dirty="0" smtClean="0"/>
              <a:t>Trade prompted the sharing of ideas and cultures between different Asian nations.</a:t>
            </a:r>
          </a:p>
          <a:p>
            <a:r>
              <a:rPr lang="en-US" b="1" dirty="0" smtClean="0"/>
              <a:t>Europeans began sending Christian missionaries to Asia.</a:t>
            </a:r>
          </a:p>
          <a:p>
            <a:r>
              <a:rPr lang="en-US" b="1" dirty="0" smtClean="0"/>
              <a:t>This offended many Asian governments, so eventually trade and contact with the Europeans was stopped and countries became isolationist again. (The Dutch are allowed to stay!)</a:t>
            </a:r>
            <a:endParaRPr lang="en-US" b="1" dirty="0"/>
          </a:p>
        </p:txBody>
      </p:sp>
    </p:spTree>
    <p:extLst>
      <p:ext uri="{BB962C8B-B14F-4D97-AF65-F5344CB8AC3E}">
        <p14:creationId xmlns:p14="http://schemas.microsoft.com/office/powerpoint/2010/main" val="3994665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Statement:	</a:t>
            </a:r>
            <a:endParaRPr lang="en-US" dirty="0"/>
          </a:p>
        </p:txBody>
      </p:sp>
      <p:sp>
        <p:nvSpPr>
          <p:cNvPr id="3" name="Content Placeholder 2"/>
          <p:cNvSpPr>
            <a:spLocks noGrp="1"/>
          </p:cNvSpPr>
          <p:nvPr>
            <p:ph idx="1"/>
          </p:nvPr>
        </p:nvSpPr>
        <p:spPr/>
        <p:txBody>
          <a:bodyPr/>
          <a:lstStyle/>
          <a:p>
            <a:r>
              <a:rPr lang="en-US" dirty="0" smtClean="0"/>
              <a:t>Europeans established mutually beneficial trade relationships with the Asians as they established trading posts around the region.  However, their attempts to convert Asians to Christianity resulted in the Asian nations becoming isolationist and kicking out most Europeans from the region.</a:t>
            </a:r>
            <a:endParaRPr lang="en-US" dirty="0"/>
          </a:p>
        </p:txBody>
      </p:sp>
    </p:spTree>
    <p:extLst>
      <p:ext uri="{BB962C8B-B14F-4D97-AF65-F5344CB8AC3E}">
        <p14:creationId xmlns:p14="http://schemas.microsoft.com/office/powerpoint/2010/main" val="141724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06233"/>
            <a:ext cx="7024744" cy="1143000"/>
          </a:xfrm>
        </p:spPr>
        <p:txBody>
          <a:bodyPr>
            <a:normAutofit fontScale="90000"/>
          </a:bodyPr>
          <a:lstStyle/>
          <a:p>
            <a:pPr eaLnBrk="1" hangingPunct="1"/>
            <a:r>
              <a:rPr lang="en-US" altLang="en-US" dirty="0" smtClean="0">
                <a:latin typeface="Engravers MT" pitchFamily="18" charset="0"/>
              </a:rPr>
              <a:t>American Colonies</a:t>
            </a:r>
          </a:p>
        </p:txBody>
      </p:sp>
      <p:sp>
        <p:nvSpPr>
          <p:cNvPr id="20483" name="Rectangle 4"/>
          <p:cNvSpPr>
            <a:spLocks noChangeArrowheads="1"/>
          </p:cNvSpPr>
          <p:nvPr/>
        </p:nvSpPr>
        <p:spPr bwMode="auto">
          <a:xfrm>
            <a:off x="1295400" y="1417638"/>
            <a:ext cx="6648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dirty="0">
                <a:solidFill>
                  <a:srgbClr val="000000"/>
                </a:solidFill>
                <a:latin typeface="Baskerville Old Face" pitchFamily="18" charset="0"/>
              </a:rPr>
              <a:t>The British, French, Dutch, Spanish and Portuguese established three different types of colonies:</a:t>
            </a:r>
          </a:p>
          <a:p>
            <a:pPr lvl="1" eaLnBrk="1" hangingPunct="1"/>
            <a:r>
              <a:rPr lang="en-US" altLang="en-US" sz="2400" dirty="0">
                <a:solidFill>
                  <a:srgbClr val="000000"/>
                </a:solidFill>
                <a:latin typeface="Calibri" pitchFamily="34" charset="0"/>
              </a:rPr>
              <a:t>- Trade-post colonies</a:t>
            </a:r>
          </a:p>
          <a:p>
            <a:pPr lvl="1" eaLnBrk="1" hangingPunct="1"/>
            <a:r>
              <a:rPr lang="en-US" altLang="en-US" sz="2400" dirty="0">
                <a:solidFill>
                  <a:srgbClr val="000000"/>
                </a:solidFill>
                <a:latin typeface="Calibri" pitchFamily="34" charset="0"/>
              </a:rPr>
              <a:t>- Plantation colonies</a:t>
            </a:r>
          </a:p>
          <a:p>
            <a:pPr lvl="1" eaLnBrk="1" hangingPunct="1"/>
            <a:r>
              <a:rPr lang="en-US" altLang="en-US" sz="2400" dirty="0">
                <a:solidFill>
                  <a:srgbClr val="000000"/>
                </a:solidFill>
                <a:latin typeface="Calibri" pitchFamily="34" charset="0"/>
              </a:rPr>
              <a:t>- Settler </a:t>
            </a:r>
            <a:r>
              <a:rPr lang="en-US" altLang="en-US" sz="2400" dirty="0" smtClean="0">
                <a:solidFill>
                  <a:srgbClr val="000000"/>
                </a:solidFill>
                <a:latin typeface="Calibri" pitchFamily="34" charset="0"/>
              </a:rPr>
              <a:t>(permanent settlement) colonies</a:t>
            </a:r>
            <a:endParaRPr lang="en-US" altLang="en-US" sz="2400" dirty="0">
              <a:solidFill>
                <a:srgbClr val="000000"/>
              </a:solidFill>
              <a:latin typeface="Calibri" pitchFamily="34" charset="0"/>
            </a:endParaRPr>
          </a:p>
        </p:txBody>
      </p:sp>
      <p:sp>
        <p:nvSpPr>
          <p:cNvPr id="20484" name="Rectangle 5"/>
          <p:cNvSpPr>
            <a:spLocks noChangeArrowheads="1"/>
          </p:cNvSpPr>
          <p:nvPr/>
        </p:nvSpPr>
        <p:spPr bwMode="auto">
          <a:xfrm>
            <a:off x="1295400" y="4095750"/>
            <a:ext cx="66484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dirty="0">
                <a:solidFill>
                  <a:srgbClr val="000000"/>
                </a:solidFill>
                <a:latin typeface="Baskerville Old Face" pitchFamily="18" charset="0"/>
              </a:rPr>
              <a:t>The type of colony depended upon the:</a:t>
            </a:r>
          </a:p>
          <a:p>
            <a:pPr lvl="1" eaLnBrk="1" hangingPunct="1"/>
            <a:r>
              <a:rPr lang="en-US" altLang="en-US" sz="2400" dirty="0">
                <a:solidFill>
                  <a:srgbClr val="000000"/>
                </a:solidFill>
                <a:latin typeface="Calibri" pitchFamily="34" charset="0"/>
              </a:rPr>
              <a:t>- Nation</a:t>
            </a:r>
          </a:p>
          <a:p>
            <a:pPr lvl="1" eaLnBrk="1" hangingPunct="1"/>
            <a:r>
              <a:rPr lang="en-US" altLang="en-US" sz="2400" dirty="0">
                <a:solidFill>
                  <a:srgbClr val="000000"/>
                </a:solidFill>
                <a:latin typeface="Calibri" pitchFamily="34" charset="0"/>
              </a:rPr>
              <a:t>- Geographic location</a:t>
            </a:r>
          </a:p>
          <a:p>
            <a:pPr lvl="1" eaLnBrk="1" hangingPunct="1"/>
            <a:r>
              <a:rPr lang="en-US" altLang="en-US" sz="2400" dirty="0">
                <a:solidFill>
                  <a:srgbClr val="000000"/>
                </a:solidFill>
                <a:latin typeface="Calibri" pitchFamily="34" charset="0"/>
              </a:rPr>
              <a:t>- Time period</a:t>
            </a:r>
          </a:p>
          <a:p>
            <a:pPr lvl="1" eaLnBrk="1" hangingPunct="1"/>
            <a:r>
              <a:rPr lang="en-US" altLang="en-US" sz="2400" dirty="0">
                <a:solidFill>
                  <a:srgbClr val="000000"/>
                </a:solidFill>
                <a:latin typeface="Calibri" pitchFamily="34" charset="0"/>
              </a:rPr>
              <a:t>- The resources available </a:t>
            </a:r>
          </a:p>
        </p:txBody>
      </p:sp>
    </p:spTree>
    <p:extLst>
      <p:ext uri="{BB962C8B-B14F-4D97-AF65-F5344CB8AC3E}">
        <p14:creationId xmlns:p14="http://schemas.microsoft.com/office/powerpoint/2010/main" val="706064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95313"/>
            <a:ext cx="7024744" cy="1143000"/>
          </a:xfrm>
        </p:spPr>
        <p:txBody>
          <a:bodyPr rtlCol="0">
            <a:normAutofit fontScale="90000"/>
          </a:bodyPr>
          <a:lstStyle/>
          <a:p>
            <a:pPr eaLnBrk="1" fontAlgn="auto" hangingPunct="1">
              <a:spcAft>
                <a:spcPts val="0"/>
              </a:spcAft>
              <a:defRPr/>
            </a:pPr>
            <a:r>
              <a:rPr lang="en-US" dirty="0" smtClean="0">
                <a:latin typeface="Engravers MT"/>
                <a:cs typeface="Engravers MT"/>
              </a:rPr>
              <a:t>The Spanish &amp; The Portuguese</a:t>
            </a:r>
            <a:endParaRPr lang="en-US" dirty="0">
              <a:latin typeface="Engravers MT"/>
              <a:cs typeface="Engravers MT"/>
            </a:endParaRPr>
          </a:p>
        </p:txBody>
      </p:sp>
      <p:sp>
        <p:nvSpPr>
          <p:cNvPr id="23555" name="Rectangle 4"/>
          <p:cNvSpPr>
            <a:spLocks noChangeArrowheads="1"/>
          </p:cNvSpPr>
          <p:nvPr/>
        </p:nvSpPr>
        <p:spPr bwMode="auto">
          <a:xfrm>
            <a:off x="457199" y="1738313"/>
            <a:ext cx="43846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lnSpc>
                <a:spcPct val="80000"/>
              </a:lnSpc>
              <a:buFont typeface="Arial" panose="020B0604020202020204" pitchFamily="34" charset="0"/>
              <a:buChar char="•"/>
            </a:pPr>
            <a:r>
              <a:rPr lang="en-US" altLang="en-US" sz="2400" dirty="0">
                <a:latin typeface="Calibri" pitchFamily="34" charset="0"/>
              </a:rPr>
              <a:t>Discovery of gold and silver combined with their social class system allowed the Spanish to dominate large parts of the </a:t>
            </a:r>
            <a:r>
              <a:rPr lang="en-US" altLang="en-US" sz="2400" dirty="0" smtClean="0">
                <a:latin typeface="Calibri" pitchFamily="34" charset="0"/>
              </a:rPr>
              <a:t>Americas. </a:t>
            </a:r>
            <a:endParaRPr lang="en-US" altLang="en-US" sz="2400" dirty="0">
              <a:latin typeface="Calibri" pitchFamily="34" charset="0"/>
            </a:endParaRPr>
          </a:p>
        </p:txBody>
      </p:sp>
      <p:sp>
        <p:nvSpPr>
          <p:cNvPr id="23556" name="Rectangle 5"/>
          <p:cNvSpPr>
            <a:spLocks noChangeArrowheads="1"/>
          </p:cNvSpPr>
          <p:nvPr/>
        </p:nvSpPr>
        <p:spPr bwMode="auto">
          <a:xfrm>
            <a:off x="457199" y="3571875"/>
            <a:ext cx="4384676"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lnSpc>
                <a:spcPct val="80000"/>
              </a:lnSpc>
              <a:buFont typeface="Arial" panose="020B0604020202020204" pitchFamily="34" charset="0"/>
              <a:buChar char="•"/>
            </a:pPr>
            <a:r>
              <a:rPr lang="en-US" altLang="en-US" sz="2400" dirty="0">
                <a:solidFill>
                  <a:srgbClr val="000000"/>
                </a:solidFill>
                <a:latin typeface="Calibri" pitchFamily="34" charset="0"/>
              </a:rPr>
              <a:t>Both Spanish and Portuguese mainly established </a:t>
            </a:r>
            <a:r>
              <a:rPr lang="en-US" altLang="en-US" sz="2400" b="1" i="1" dirty="0">
                <a:solidFill>
                  <a:srgbClr val="000000"/>
                </a:solidFill>
                <a:latin typeface="Calibri" pitchFamily="34" charset="0"/>
              </a:rPr>
              <a:t>Plantation </a:t>
            </a:r>
            <a:r>
              <a:rPr lang="en-US" altLang="en-US" sz="2400" b="1" i="1" dirty="0" smtClean="0">
                <a:solidFill>
                  <a:srgbClr val="000000"/>
                </a:solidFill>
                <a:latin typeface="Calibri" pitchFamily="34" charset="0"/>
              </a:rPr>
              <a:t>Colonies.</a:t>
            </a:r>
            <a:endParaRPr lang="en-US" altLang="en-US" sz="2400" b="1" dirty="0">
              <a:solidFill>
                <a:srgbClr val="000000"/>
              </a:solidFill>
              <a:latin typeface="Calibri" pitchFamily="34" charset="0"/>
            </a:endParaRPr>
          </a:p>
          <a:p>
            <a:pPr lvl="1" eaLnBrk="1" hangingPunct="1">
              <a:lnSpc>
                <a:spcPct val="80000"/>
              </a:lnSpc>
            </a:pPr>
            <a:r>
              <a:rPr lang="en-US" altLang="en-US" sz="2400" dirty="0">
                <a:solidFill>
                  <a:srgbClr val="000000"/>
                </a:solidFill>
                <a:latin typeface="Calibri" pitchFamily="34" charset="0"/>
              </a:rPr>
              <a:t>- Colonies established to grow and sell cash crops </a:t>
            </a:r>
          </a:p>
        </p:txBody>
      </p:sp>
      <p:sp>
        <p:nvSpPr>
          <p:cNvPr id="23557" name="Rectangle 6"/>
          <p:cNvSpPr>
            <a:spLocks noChangeArrowheads="1"/>
          </p:cNvSpPr>
          <p:nvPr/>
        </p:nvSpPr>
        <p:spPr bwMode="auto">
          <a:xfrm>
            <a:off x="457199" y="5519738"/>
            <a:ext cx="43846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lnSpc>
                <a:spcPct val="80000"/>
              </a:lnSpc>
              <a:buFont typeface="Arial" panose="020B0604020202020204" pitchFamily="34" charset="0"/>
              <a:buChar char="•"/>
            </a:pPr>
            <a:r>
              <a:rPr lang="en-US" altLang="en-US" sz="2400" dirty="0">
                <a:solidFill>
                  <a:srgbClr val="000000"/>
                </a:solidFill>
                <a:latin typeface="Calibri" pitchFamily="34" charset="0"/>
              </a:rPr>
              <a:t>Grew “cash crops” – crops grown in large amounts to </a:t>
            </a:r>
            <a:r>
              <a:rPr lang="en-US" altLang="en-US" sz="2400" dirty="0" smtClean="0">
                <a:solidFill>
                  <a:srgbClr val="000000"/>
                </a:solidFill>
                <a:latin typeface="Calibri" pitchFamily="34" charset="0"/>
              </a:rPr>
              <a:t>sell.</a:t>
            </a:r>
            <a:endParaRPr lang="en-US" altLang="en-US" sz="2400" dirty="0">
              <a:solidFill>
                <a:srgbClr val="000000"/>
              </a:solidFill>
              <a:latin typeface="Calibri" pitchFamily="34" charset="0"/>
            </a:endParaRPr>
          </a:p>
        </p:txBody>
      </p:sp>
      <p:pic>
        <p:nvPicPr>
          <p:cNvPr id="8" name="Picture 5" descr="OldPlantationHighRes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2173288"/>
            <a:ext cx="4114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6"/>
          <p:cNvSpPr txBox="1">
            <a:spLocks noChangeArrowheads="1"/>
          </p:cNvSpPr>
          <p:nvPr/>
        </p:nvSpPr>
        <p:spPr bwMode="auto">
          <a:xfrm>
            <a:off x="5105400" y="5026025"/>
            <a:ext cx="3276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600">
                <a:latin typeface="Calibri" pitchFamily="34" charset="0"/>
              </a:rPr>
              <a:t>Plantation colonies were dependent upon slave labor (Native American &amp; African)</a:t>
            </a:r>
          </a:p>
        </p:txBody>
      </p:sp>
    </p:spTree>
    <p:extLst>
      <p:ext uri="{BB962C8B-B14F-4D97-AF65-F5344CB8AC3E}">
        <p14:creationId xmlns:p14="http://schemas.microsoft.com/office/powerpoint/2010/main" val="1235736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021" y="537060"/>
            <a:ext cx="7024744" cy="1143000"/>
          </a:xfrm>
        </p:spPr>
        <p:txBody>
          <a:bodyPr rtlCol="0">
            <a:normAutofit fontScale="90000"/>
          </a:bodyPr>
          <a:lstStyle/>
          <a:p>
            <a:pPr eaLnBrk="1" fontAlgn="auto" hangingPunct="1">
              <a:spcAft>
                <a:spcPts val="0"/>
              </a:spcAft>
              <a:defRPr/>
            </a:pPr>
            <a:r>
              <a:rPr lang="en-US" dirty="0" smtClean="0">
                <a:latin typeface="Engravers MT"/>
                <a:cs typeface="Engravers MT"/>
              </a:rPr>
              <a:t>The Spanish &amp; The Portuguese</a:t>
            </a:r>
            <a:endParaRPr lang="en-US" dirty="0">
              <a:latin typeface="Engravers MT"/>
              <a:cs typeface="Engravers MT"/>
            </a:endParaRPr>
          </a:p>
        </p:txBody>
      </p:sp>
      <p:sp>
        <p:nvSpPr>
          <p:cNvPr id="6" name="Rectangle 5"/>
          <p:cNvSpPr/>
          <p:nvPr/>
        </p:nvSpPr>
        <p:spPr>
          <a:xfrm>
            <a:off x="958850" y="2090738"/>
            <a:ext cx="2552700" cy="2678112"/>
          </a:xfrm>
          <a:prstGeom prst="rect">
            <a:avLst/>
          </a:prstGeom>
          <a:solidFill>
            <a:schemeClr val="bg1"/>
          </a:solidFill>
          <a:ln w="222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270000" y="2565400"/>
            <a:ext cx="673100" cy="557213"/>
          </a:xfrm>
          <a:prstGeom prst="rect">
            <a:avLst/>
          </a:prstGeom>
          <a:solidFill>
            <a:srgbClr val="FF0000"/>
          </a:solidFill>
          <a:ln w="158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1" name="TextBox 7"/>
          <p:cNvSpPr txBox="1">
            <a:spLocks noChangeArrowheads="1"/>
          </p:cNvSpPr>
          <p:nvPr/>
        </p:nvSpPr>
        <p:spPr bwMode="auto">
          <a:xfrm>
            <a:off x="1982788" y="2646363"/>
            <a:ext cx="124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Calibri" pitchFamily="34" charset="0"/>
              </a:rPr>
              <a:t>Spain</a:t>
            </a:r>
          </a:p>
        </p:txBody>
      </p:sp>
      <p:sp>
        <p:nvSpPr>
          <p:cNvPr id="9" name="Rectangle 8"/>
          <p:cNvSpPr/>
          <p:nvPr/>
        </p:nvSpPr>
        <p:spPr>
          <a:xfrm>
            <a:off x="1270000" y="3717925"/>
            <a:ext cx="673100" cy="557213"/>
          </a:xfrm>
          <a:prstGeom prst="rect">
            <a:avLst/>
          </a:prstGeom>
          <a:solidFill>
            <a:srgbClr val="FFFF00"/>
          </a:solidFill>
          <a:ln w="158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3" name="TextBox 9"/>
          <p:cNvSpPr txBox="1">
            <a:spLocks noChangeArrowheads="1"/>
          </p:cNvSpPr>
          <p:nvPr/>
        </p:nvSpPr>
        <p:spPr bwMode="auto">
          <a:xfrm>
            <a:off x="1982788" y="3810000"/>
            <a:ext cx="124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Calibri" pitchFamily="34" charset="0"/>
              </a:rPr>
              <a:t>Portugal</a:t>
            </a:r>
          </a:p>
        </p:txBody>
      </p:sp>
      <p:pic>
        <p:nvPicPr>
          <p:cNvPr id="24584" name="Picture 10"/>
          <p:cNvPicPr>
            <a:picLocks noChangeAspect="1" noChangeArrowheads="1"/>
          </p:cNvPicPr>
          <p:nvPr/>
        </p:nvPicPr>
        <p:blipFill>
          <a:blip r:embed="rId3">
            <a:extLst>
              <a:ext uri="{28A0092B-C50C-407E-A947-70E740481C1C}">
                <a14:useLocalDpi xmlns:a14="http://schemas.microsoft.com/office/drawing/2010/main" val="0"/>
              </a:ext>
            </a:extLst>
          </a:blip>
          <a:srcRect l="19901" t="20111" r="23051" b="18436"/>
          <a:stretch>
            <a:fillRect/>
          </a:stretch>
        </p:blipFill>
        <p:spPr bwMode="auto">
          <a:xfrm>
            <a:off x="4282605" y="1680060"/>
            <a:ext cx="3924769" cy="47969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957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2870"/>
            <a:ext cx="7024744" cy="1143000"/>
          </a:xfrm>
        </p:spPr>
        <p:txBody>
          <a:bodyPr rtlCol="0">
            <a:normAutofit fontScale="90000"/>
          </a:bodyPr>
          <a:lstStyle/>
          <a:p>
            <a:pPr eaLnBrk="1" fontAlgn="auto" hangingPunct="1">
              <a:spcAft>
                <a:spcPts val="0"/>
              </a:spcAft>
              <a:defRPr/>
            </a:pPr>
            <a:r>
              <a:rPr lang="en-US" dirty="0" smtClean="0">
                <a:latin typeface="Engravers MT"/>
                <a:cs typeface="Engravers MT"/>
              </a:rPr>
              <a:t>The French &amp; </a:t>
            </a:r>
            <a:br>
              <a:rPr lang="en-US" dirty="0" smtClean="0">
                <a:latin typeface="Engravers MT"/>
                <a:cs typeface="Engravers MT"/>
              </a:rPr>
            </a:br>
            <a:r>
              <a:rPr lang="en-US" dirty="0" smtClean="0">
                <a:latin typeface="Engravers MT"/>
                <a:cs typeface="Engravers MT"/>
              </a:rPr>
              <a:t>The Dutch</a:t>
            </a:r>
            <a:endParaRPr lang="en-US" dirty="0">
              <a:latin typeface="Engravers MT"/>
              <a:cs typeface="Engravers MT"/>
            </a:endParaRPr>
          </a:p>
        </p:txBody>
      </p:sp>
      <p:sp>
        <p:nvSpPr>
          <p:cNvPr id="25603" name="Rectangle 4"/>
          <p:cNvSpPr>
            <a:spLocks noChangeArrowheads="1"/>
          </p:cNvSpPr>
          <p:nvPr/>
        </p:nvSpPr>
        <p:spPr bwMode="auto">
          <a:xfrm>
            <a:off x="782638" y="1724025"/>
            <a:ext cx="457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lnSpc>
                <a:spcPct val="90000"/>
              </a:lnSpc>
              <a:buFont typeface="Arial" panose="020B0604020202020204" pitchFamily="34" charset="0"/>
              <a:buChar char="•"/>
            </a:pPr>
            <a:r>
              <a:rPr lang="en-US" altLang="en-US" sz="2400" dirty="0">
                <a:latin typeface="Calibri" pitchFamily="34" charset="0"/>
              </a:rPr>
              <a:t>The Dutch were the first to colonize and set up trading posts in South </a:t>
            </a:r>
            <a:r>
              <a:rPr lang="en-US" altLang="en-US" sz="2400" dirty="0" smtClean="0">
                <a:latin typeface="Calibri" pitchFamily="34" charset="0"/>
              </a:rPr>
              <a:t>America.</a:t>
            </a:r>
            <a:endParaRPr lang="en-US" altLang="en-US" sz="2400" dirty="0">
              <a:latin typeface="Calibri" pitchFamily="34" charset="0"/>
            </a:endParaRPr>
          </a:p>
          <a:p>
            <a:pPr lvl="1" eaLnBrk="1" hangingPunct="1">
              <a:lnSpc>
                <a:spcPct val="90000"/>
              </a:lnSpc>
            </a:pPr>
            <a:r>
              <a:rPr lang="en-US" altLang="en-US" sz="2000" dirty="0">
                <a:latin typeface="Calibri" pitchFamily="34" charset="0"/>
              </a:rPr>
              <a:t>- These colonies were not successful</a:t>
            </a:r>
          </a:p>
        </p:txBody>
      </p:sp>
      <p:sp>
        <p:nvSpPr>
          <p:cNvPr id="38915" name="Rectangle 5"/>
          <p:cNvSpPr>
            <a:spLocks noChangeArrowheads="1"/>
          </p:cNvSpPr>
          <p:nvPr/>
        </p:nvSpPr>
        <p:spPr bwMode="auto">
          <a:xfrm>
            <a:off x="782638" y="3276600"/>
            <a:ext cx="4572000" cy="1643527"/>
          </a:xfrm>
          <a:prstGeom prst="rect">
            <a:avLst/>
          </a:prstGeom>
          <a:noFill/>
          <a:ln w="9525">
            <a:noFill/>
            <a:miter lim="800000"/>
            <a:headEnd/>
            <a:tailEnd/>
          </a:ln>
        </p:spPr>
        <p:txBody>
          <a:bodyPr>
            <a:spAutoFit/>
          </a:bodyPr>
          <a:lstStyle/>
          <a:p>
            <a:pPr marL="342900" indent="-342900">
              <a:lnSpc>
                <a:spcPct val="90000"/>
              </a:lnSpc>
              <a:buFont typeface="Arial" panose="020B0604020202020204" pitchFamily="34" charset="0"/>
              <a:buChar char="•"/>
              <a:defRPr/>
            </a:pPr>
            <a:r>
              <a:rPr lang="en-US" sz="2400" dirty="0">
                <a:latin typeface="Calibri" pitchFamily="34" charset="0"/>
                <a:cs typeface="+mn-cs"/>
              </a:rPr>
              <a:t>Both French and Dutch established </a:t>
            </a:r>
            <a:r>
              <a:rPr lang="en-US" sz="2400" b="1" i="1" dirty="0" smtClean="0">
                <a:solidFill>
                  <a:srgbClr val="000000"/>
                </a:solidFill>
                <a:latin typeface="Calibri" pitchFamily="34" charset="0"/>
                <a:cs typeface="+mn-cs"/>
              </a:rPr>
              <a:t>Trading </a:t>
            </a:r>
            <a:r>
              <a:rPr lang="en-US" sz="2400" b="1" i="1" dirty="0">
                <a:solidFill>
                  <a:srgbClr val="000000"/>
                </a:solidFill>
                <a:latin typeface="Calibri" pitchFamily="34" charset="0"/>
                <a:cs typeface="+mn-cs"/>
              </a:rPr>
              <a:t>Post </a:t>
            </a:r>
            <a:r>
              <a:rPr lang="en-US" sz="2400" b="1" i="1" dirty="0" smtClean="0">
                <a:solidFill>
                  <a:srgbClr val="000000"/>
                </a:solidFill>
                <a:latin typeface="Calibri" pitchFamily="34" charset="0"/>
                <a:cs typeface="+mn-cs"/>
              </a:rPr>
              <a:t>Colonies.</a:t>
            </a:r>
            <a:endParaRPr lang="en-US" sz="2400" b="1" i="1" dirty="0">
              <a:solidFill>
                <a:srgbClr val="000000"/>
              </a:solidFill>
              <a:latin typeface="Calibri" pitchFamily="34" charset="0"/>
              <a:cs typeface="+mn-cs"/>
            </a:endParaRPr>
          </a:p>
          <a:p>
            <a:pPr marL="342900" indent="-73152">
              <a:lnSpc>
                <a:spcPct val="90000"/>
              </a:lnSpc>
              <a:buFont typeface="Arial"/>
              <a:buChar char="•"/>
              <a:defRPr/>
            </a:pPr>
            <a:r>
              <a:rPr lang="en-US" sz="2000" dirty="0">
                <a:solidFill>
                  <a:srgbClr val="000000"/>
                </a:solidFill>
                <a:latin typeface="Calibri" pitchFamily="34" charset="0"/>
                <a:cs typeface="+mn-cs"/>
              </a:rPr>
              <a:t> Established to encourage commerce (trade</a:t>
            </a:r>
            <a:r>
              <a:rPr lang="en-US" sz="2000" dirty="0" smtClean="0">
                <a:solidFill>
                  <a:srgbClr val="000000"/>
                </a:solidFill>
                <a:latin typeface="Calibri" pitchFamily="34" charset="0"/>
                <a:cs typeface="+mn-cs"/>
              </a:rPr>
              <a:t>).</a:t>
            </a:r>
            <a:endParaRPr lang="en-US" sz="2000" dirty="0">
              <a:solidFill>
                <a:srgbClr val="000000"/>
              </a:solidFill>
              <a:latin typeface="Calibri" pitchFamily="34" charset="0"/>
              <a:cs typeface="+mn-cs"/>
            </a:endParaRPr>
          </a:p>
        </p:txBody>
      </p:sp>
      <p:sp>
        <p:nvSpPr>
          <p:cNvPr id="25605" name="Rectangle 6"/>
          <p:cNvSpPr>
            <a:spLocks noChangeArrowheads="1"/>
          </p:cNvSpPr>
          <p:nvPr/>
        </p:nvSpPr>
        <p:spPr bwMode="auto">
          <a:xfrm>
            <a:off x="1062038" y="4830918"/>
            <a:ext cx="41021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buFont typeface="Arial" pitchFamily="34" charset="0"/>
              <a:buChar char="•"/>
            </a:pPr>
            <a:r>
              <a:rPr lang="en-US" altLang="en-US" sz="2000" dirty="0">
                <a:latin typeface="Calibri" pitchFamily="34" charset="0"/>
              </a:rPr>
              <a:t> The French had a good relationship with the </a:t>
            </a:r>
            <a:r>
              <a:rPr lang="en-US" altLang="en-US" sz="2000" dirty="0" smtClean="0">
                <a:latin typeface="Calibri" pitchFamily="34" charset="0"/>
              </a:rPr>
              <a:t>Natives </a:t>
            </a:r>
            <a:r>
              <a:rPr lang="en-US" altLang="en-US" sz="2000" dirty="0">
                <a:latin typeface="Calibri" pitchFamily="34" charset="0"/>
              </a:rPr>
              <a:t>and traded furs with them</a:t>
            </a:r>
          </a:p>
        </p:txBody>
      </p:sp>
      <p:sp>
        <p:nvSpPr>
          <p:cNvPr id="25606" name="Rectangle 7"/>
          <p:cNvSpPr>
            <a:spLocks noChangeArrowheads="1"/>
          </p:cNvSpPr>
          <p:nvPr/>
        </p:nvSpPr>
        <p:spPr bwMode="auto">
          <a:xfrm>
            <a:off x="1062038" y="5715000"/>
            <a:ext cx="4102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buFont typeface="Arial" pitchFamily="34" charset="0"/>
              <a:buChar char="•"/>
            </a:pPr>
            <a:r>
              <a:rPr lang="en-US" altLang="en-US" sz="2000" dirty="0">
                <a:latin typeface="Calibri" pitchFamily="34" charset="0"/>
              </a:rPr>
              <a:t> Their colonies were usually set up along water </a:t>
            </a:r>
            <a:r>
              <a:rPr lang="en-US" altLang="en-US" sz="2000" dirty="0" smtClean="0">
                <a:latin typeface="Calibri" pitchFamily="34" charset="0"/>
              </a:rPr>
              <a:t>ways.</a:t>
            </a:r>
            <a:endParaRPr lang="en-US" altLang="en-US" sz="2000" dirty="0">
              <a:latin typeface="Calibri" pitchFamily="34" charset="0"/>
            </a:endParaRPr>
          </a:p>
        </p:txBody>
      </p:sp>
      <p:pic>
        <p:nvPicPr>
          <p:cNvPr id="9" name="Picture 5" descr="Peinture de H.A. Ogden montrant des voyageurs quittant un poste de tra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2044700"/>
            <a:ext cx="32861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159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963"/>
            <a:ext cx="7024744" cy="1143000"/>
          </a:xfrm>
        </p:spPr>
        <p:txBody>
          <a:bodyPr rtlCol="0">
            <a:normAutofit fontScale="90000"/>
          </a:bodyPr>
          <a:lstStyle/>
          <a:p>
            <a:pPr eaLnBrk="1" fontAlgn="auto" hangingPunct="1">
              <a:spcAft>
                <a:spcPts val="0"/>
              </a:spcAft>
              <a:defRPr/>
            </a:pPr>
            <a:r>
              <a:rPr lang="en-US" dirty="0" smtClean="0">
                <a:latin typeface="Engravers MT"/>
                <a:cs typeface="Engravers MT"/>
              </a:rPr>
              <a:t>The French &amp; </a:t>
            </a:r>
            <a:br>
              <a:rPr lang="en-US" dirty="0" smtClean="0">
                <a:latin typeface="Engravers MT"/>
                <a:cs typeface="Engravers MT"/>
              </a:rPr>
            </a:br>
            <a:r>
              <a:rPr lang="en-US" dirty="0" smtClean="0">
                <a:latin typeface="Engravers MT"/>
                <a:cs typeface="Engravers MT"/>
              </a:rPr>
              <a:t>The Dutch</a:t>
            </a:r>
            <a:endParaRPr lang="en-US" dirty="0">
              <a:latin typeface="Engravers MT"/>
              <a:cs typeface="Engravers MT"/>
            </a:endParaRPr>
          </a:p>
        </p:txBody>
      </p:sp>
      <p:sp>
        <p:nvSpPr>
          <p:cNvPr id="6" name="Rectangle 5"/>
          <p:cNvSpPr/>
          <p:nvPr/>
        </p:nvSpPr>
        <p:spPr>
          <a:xfrm>
            <a:off x="998538" y="2090738"/>
            <a:ext cx="2552700" cy="2678112"/>
          </a:xfrm>
          <a:prstGeom prst="rect">
            <a:avLst/>
          </a:prstGeom>
          <a:solidFill>
            <a:schemeClr val="bg1"/>
          </a:solidFill>
          <a:ln w="222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295400" y="2565400"/>
            <a:ext cx="674688" cy="557213"/>
          </a:xfrm>
          <a:prstGeom prst="rect">
            <a:avLst/>
          </a:prstGeom>
          <a:solidFill>
            <a:srgbClr val="00DB00"/>
          </a:solidFill>
          <a:ln w="158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295400" y="3646488"/>
            <a:ext cx="674688" cy="557212"/>
          </a:xfrm>
          <a:prstGeom prst="rect">
            <a:avLst/>
          </a:prstGeom>
          <a:solidFill>
            <a:srgbClr val="590087"/>
          </a:solidFill>
          <a:ln w="158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0" name="TextBox 8"/>
          <p:cNvSpPr txBox="1">
            <a:spLocks noChangeArrowheads="1"/>
          </p:cNvSpPr>
          <p:nvPr/>
        </p:nvSpPr>
        <p:spPr bwMode="auto">
          <a:xfrm>
            <a:off x="1970088" y="2646363"/>
            <a:ext cx="124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Calibri" pitchFamily="34" charset="0"/>
              </a:rPr>
              <a:t>France</a:t>
            </a:r>
          </a:p>
        </p:txBody>
      </p:sp>
      <p:sp>
        <p:nvSpPr>
          <p:cNvPr id="26631" name="TextBox 9"/>
          <p:cNvSpPr txBox="1">
            <a:spLocks noChangeArrowheads="1"/>
          </p:cNvSpPr>
          <p:nvPr/>
        </p:nvSpPr>
        <p:spPr bwMode="auto">
          <a:xfrm>
            <a:off x="1970088" y="3729038"/>
            <a:ext cx="1450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latin typeface="Calibri" pitchFamily="34" charset="0"/>
              </a:rPr>
              <a:t>Netherlands</a:t>
            </a:r>
          </a:p>
        </p:txBody>
      </p:sp>
      <p:pic>
        <p:nvPicPr>
          <p:cNvPr id="26632" name="Picture 9"/>
          <p:cNvPicPr>
            <a:picLocks noChangeAspect="1" noChangeArrowheads="1"/>
          </p:cNvPicPr>
          <p:nvPr/>
        </p:nvPicPr>
        <p:blipFill>
          <a:blip r:embed="rId3">
            <a:extLst>
              <a:ext uri="{28A0092B-C50C-407E-A947-70E740481C1C}">
                <a14:useLocalDpi xmlns:a14="http://schemas.microsoft.com/office/drawing/2010/main" val="0"/>
              </a:ext>
            </a:extLst>
          </a:blip>
          <a:srcRect l="9799" t="13179" r="10173" b="10379"/>
          <a:stretch>
            <a:fillRect/>
          </a:stretch>
        </p:blipFill>
        <p:spPr bwMode="auto">
          <a:xfrm>
            <a:off x="4244975" y="1417638"/>
            <a:ext cx="4441825" cy="525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473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8575"/>
            <a:ext cx="8229600" cy="1143000"/>
          </a:xfrm>
        </p:spPr>
        <p:txBody>
          <a:bodyPr/>
          <a:lstStyle/>
          <a:p>
            <a:pPr eaLnBrk="1" hangingPunct="1"/>
            <a:r>
              <a:rPr lang="en-US" altLang="en-US" smtClean="0">
                <a:latin typeface="Engravers MT" pitchFamily="18" charset="0"/>
              </a:rPr>
              <a:t>The British</a:t>
            </a:r>
          </a:p>
        </p:txBody>
      </p:sp>
      <p:sp>
        <p:nvSpPr>
          <p:cNvPr id="27651" name="Rectangle 4"/>
          <p:cNvSpPr>
            <a:spLocks noChangeArrowheads="1"/>
          </p:cNvSpPr>
          <p:nvPr/>
        </p:nvSpPr>
        <p:spPr bwMode="auto">
          <a:xfrm>
            <a:off x="457200" y="996950"/>
            <a:ext cx="457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US" altLang="en-US" sz="2000" dirty="0">
                <a:solidFill>
                  <a:srgbClr val="000000"/>
                </a:solidFill>
                <a:latin typeface="Calibri" pitchFamily="34" charset="0"/>
              </a:rPr>
              <a:t>Mainly established </a:t>
            </a:r>
            <a:r>
              <a:rPr lang="en-US" altLang="en-US" sz="2000" b="1" i="1" dirty="0">
                <a:solidFill>
                  <a:srgbClr val="000000"/>
                </a:solidFill>
                <a:latin typeface="Calibri" pitchFamily="34" charset="0"/>
              </a:rPr>
              <a:t>Settler </a:t>
            </a:r>
            <a:r>
              <a:rPr lang="en-US" altLang="en-US" sz="2000" b="1" i="1" dirty="0" smtClean="0">
                <a:solidFill>
                  <a:srgbClr val="000000"/>
                </a:solidFill>
                <a:latin typeface="Calibri" pitchFamily="34" charset="0"/>
              </a:rPr>
              <a:t>(Settlement) Colonies.</a:t>
            </a:r>
            <a:endParaRPr lang="en-US" altLang="en-US" sz="2000" b="1" dirty="0">
              <a:solidFill>
                <a:srgbClr val="000000"/>
              </a:solidFill>
              <a:latin typeface="Calibri" pitchFamily="34" charset="0"/>
            </a:endParaRPr>
          </a:p>
          <a:p>
            <a:pPr lvl="1" eaLnBrk="1" hangingPunct="1">
              <a:lnSpc>
                <a:spcPct val="80000"/>
              </a:lnSpc>
            </a:pPr>
            <a:r>
              <a:rPr lang="en-US" altLang="en-US" sz="2000" dirty="0">
                <a:solidFill>
                  <a:srgbClr val="000000"/>
                </a:solidFill>
                <a:latin typeface="Calibri" pitchFamily="34" charset="0"/>
              </a:rPr>
              <a:t>Established for permanent </a:t>
            </a:r>
          </a:p>
          <a:p>
            <a:pPr lvl="1" eaLnBrk="1" hangingPunct="1">
              <a:lnSpc>
                <a:spcPct val="80000"/>
              </a:lnSpc>
            </a:pPr>
            <a:r>
              <a:rPr lang="en-US" altLang="en-US" sz="2000" dirty="0">
                <a:solidFill>
                  <a:srgbClr val="000000"/>
                </a:solidFill>
                <a:latin typeface="Calibri" pitchFamily="34" charset="0"/>
              </a:rPr>
              <a:t>habitation (living)</a:t>
            </a:r>
          </a:p>
        </p:txBody>
      </p:sp>
      <p:sp>
        <p:nvSpPr>
          <p:cNvPr id="27652" name="Rectangle 5"/>
          <p:cNvSpPr>
            <a:spLocks noChangeArrowheads="1"/>
          </p:cNvSpPr>
          <p:nvPr/>
        </p:nvSpPr>
        <p:spPr bwMode="auto">
          <a:xfrm>
            <a:off x="457200" y="2016125"/>
            <a:ext cx="45720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US" altLang="en-US" sz="2000" dirty="0">
                <a:latin typeface="Calibri" pitchFamily="34" charset="0"/>
              </a:rPr>
              <a:t>Geographic Location: North America and the Caribbean</a:t>
            </a:r>
          </a:p>
        </p:txBody>
      </p:sp>
      <p:sp>
        <p:nvSpPr>
          <p:cNvPr id="27653" name="Rectangle 6"/>
          <p:cNvSpPr>
            <a:spLocks noChangeArrowheads="1"/>
          </p:cNvSpPr>
          <p:nvPr/>
        </p:nvSpPr>
        <p:spPr bwMode="auto">
          <a:xfrm>
            <a:off x="457200" y="2889250"/>
            <a:ext cx="45720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US" altLang="en-US" sz="2000" dirty="0">
                <a:latin typeface="Calibri" pitchFamily="34" charset="0"/>
              </a:rPr>
              <a:t>Started for trading, but eventually grew into cities. For example: Jamestown</a:t>
            </a:r>
          </a:p>
        </p:txBody>
      </p:sp>
      <p:sp>
        <p:nvSpPr>
          <p:cNvPr id="27654" name="Rectangle 7"/>
          <p:cNvSpPr>
            <a:spLocks noChangeArrowheads="1"/>
          </p:cNvSpPr>
          <p:nvPr/>
        </p:nvSpPr>
        <p:spPr bwMode="auto">
          <a:xfrm>
            <a:off x="457200" y="3835400"/>
            <a:ext cx="4572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US" altLang="en-US" sz="2000" dirty="0">
                <a:latin typeface="Calibri" pitchFamily="34" charset="0"/>
              </a:rPr>
              <a:t>Many Europeans, such as the Pilgrims, came looking to start new lives and gain religious freedom.</a:t>
            </a:r>
          </a:p>
        </p:txBody>
      </p:sp>
      <p:sp>
        <p:nvSpPr>
          <p:cNvPr id="27655" name="Rectangle 8"/>
          <p:cNvSpPr>
            <a:spLocks noChangeArrowheads="1"/>
          </p:cNvSpPr>
          <p:nvPr/>
        </p:nvSpPr>
        <p:spPr bwMode="auto">
          <a:xfrm>
            <a:off x="457200" y="4989513"/>
            <a:ext cx="4572000"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US" altLang="en-US" sz="2000" dirty="0">
                <a:latin typeface="Calibri" pitchFamily="34" charset="0"/>
              </a:rPr>
              <a:t>Some of these colonies had plantation systems which grew crops like tobacco, rice, indigo and </a:t>
            </a:r>
            <a:r>
              <a:rPr lang="en-US" altLang="en-US" sz="2000">
                <a:latin typeface="Calibri" pitchFamily="34" charset="0"/>
              </a:rPr>
              <a:t>sugar</a:t>
            </a:r>
            <a:r>
              <a:rPr lang="en-US" altLang="en-US" sz="2000" smtClean="0">
                <a:latin typeface="Calibri" pitchFamily="34" charset="0"/>
              </a:rPr>
              <a:t>.</a:t>
            </a:r>
            <a:endParaRPr lang="en-US" altLang="en-US" sz="2000" dirty="0">
              <a:latin typeface="Calibri" pitchFamily="34" charset="0"/>
            </a:endParaRPr>
          </a:p>
        </p:txBody>
      </p:sp>
      <p:pic>
        <p:nvPicPr>
          <p:cNvPr id="10" name="Picture 5" descr="83682-004-5473A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2124075"/>
            <a:ext cx="4065588"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942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558</TotalTime>
  <Words>1718</Words>
  <Application>Microsoft Office PowerPoint</Application>
  <PresentationFormat>On-screen Show (4:3)</PresentationFormat>
  <Paragraphs>187</Paragraphs>
  <Slides>35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Baskerville Old Face</vt:lpstr>
      <vt:lpstr>Calibri</vt:lpstr>
      <vt:lpstr>Century Gothic</vt:lpstr>
      <vt:lpstr>Engravers MT</vt:lpstr>
      <vt:lpstr>Wingdings 2</vt:lpstr>
      <vt:lpstr>Austin</vt:lpstr>
      <vt:lpstr>Types of Colonies in the Americas</vt:lpstr>
      <vt:lpstr>Vocabulary</vt:lpstr>
      <vt:lpstr>The Americas</vt:lpstr>
      <vt:lpstr>American Colonies</vt:lpstr>
      <vt:lpstr>The Spanish &amp; The Portuguese</vt:lpstr>
      <vt:lpstr>The Spanish &amp; The Portuguese</vt:lpstr>
      <vt:lpstr>The French &amp;  The Dutch</vt:lpstr>
      <vt:lpstr>The French &amp;  The Dutch</vt:lpstr>
      <vt:lpstr>The British</vt:lpstr>
      <vt:lpstr>The British</vt:lpstr>
      <vt:lpstr>Government in the Colonies</vt:lpstr>
      <vt:lpstr>European Influence in the Americas</vt:lpstr>
      <vt:lpstr>Colonization in the Americas</vt:lpstr>
      <vt:lpstr>Labor Shortage</vt:lpstr>
      <vt:lpstr>Labor Shortage</vt:lpstr>
      <vt:lpstr>Labor Shortage</vt:lpstr>
      <vt:lpstr>PowerPoint Presentation</vt:lpstr>
      <vt:lpstr>Slavery Within Africa</vt:lpstr>
      <vt:lpstr>Slavery Within Africa</vt:lpstr>
      <vt:lpstr>European Slave Trade</vt:lpstr>
      <vt:lpstr>European Slave Trade</vt:lpstr>
      <vt:lpstr>Triangular Trade</vt:lpstr>
      <vt:lpstr>The Middle Passage</vt:lpstr>
      <vt:lpstr>The Middle Passage</vt:lpstr>
      <vt:lpstr>Impact of the Atlantic Slave Trade on Africa</vt:lpstr>
      <vt:lpstr>Resistance</vt:lpstr>
      <vt:lpstr>Trading Post Settlements</vt:lpstr>
      <vt:lpstr>Permanent Settlements</vt:lpstr>
      <vt:lpstr>The French and Indians</vt:lpstr>
      <vt:lpstr>Summary Statement:</vt:lpstr>
      <vt:lpstr>European Influence in Asia</vt:lpstr>
      <vt:lpstr>Building a Relationship</vt:lpstr>
      <vt:lpstr>Trading</vt:lpstr>
      <vt:lpstr>Effects of Europeans in Asia</vt:lpstr>
      <vt:lpstr>Summary Statement: </vt:lpstr>
    </vt:vector>
  </TitlesOfParts>
  <Company>Richland School District Two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Influence in Asia</dc:title>
  <dc:creator>Katie Manning</dc:creator>
  <cp:lastModifiedBy>Manning, Katie C</cp:lastModifiedBy>
  <cp:revision>33</cp:revision>
  <dcterms:created xsi:type="dcterms:W3CDTF">2012-09-13T19:31:58Z</dcterms:created>
  <dcterms:modified xsi:type="dcterms:W3CDTF">2016-09-08T19:56:33Z</dcterms:modified>
</cp:coreProperties>
</file>