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3" r:id="rId14"/>
    <p:sldId id="267" r:id="rId15"/>
    <p:sldId id="268" r:id="rId16"/>
    <p:sldId id="269" r:id="rId17"/>
    <p:sldId id="270" r:id="rId18"/>
    <p:sldId id="271" r:id="rId19"/>
    <p:sldId id="274" r:id="rId20"/>
    <p:sldId id="275" r:id="rId21"/>
    <p:sldId id="276" r:id="rId22"/>
    <p:sldId id="285" r:id="rId23"/>
    <p:sldId id="277" r:id="rId24"/>
    <p:sldId id="278" r:id="rId25"/>
    <p:sldId id="279" r:id="rId26"/>
    <p:sldId id="280" r:id="rId27"/>
    <p:sldId id="286" r:id="rId28"/>
    <p:sldId id="281" r:id="rId29"/>
    <p:sldId id="284" r:id="rId30"/>
    <p:sldId id="282" r:id="rId31"/>
    <p:sldId id="28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AB18D-4464-4049-B2C4-90F83B94E6E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48CA743-53B8-4744-A2AE-7AD7D7DBF206}">
      <dgm:prSet phldrT="[Text]" custT="1"/>
      <dgm:spPr/>
      <dgm:t>
        <a:bodyPr/>
        <a:lstStyle/>
        <a:p>
          <a:r>
            <a:rPr lang="en-US" sz="2000" dirty="0" smtClean="0"/>
            <a:t>Austria-Hungary declares war on Serbia</a:t>
          </a:r>
          <a:endParaRPr lang="en-US" sz="2000" dirty="0"/>
        </a:p>
      </dgm:t>
    </dgm:pt>
    <dgm:pt modelId="{CF954328-BDD6-4DCD-875B-365468D6A2EE}" type="parTrans" cxnId="{A3D07096-9A42-4CCA-9F22-3804D40A7685}">
      <dgm:prSet/>
      <dgm:spPr/>
      <dgm:t>
        <a:bodyPr/>
        <a:lstStyle/>
        <a:p>
          <a:endParaRPr lang="en-US"/>
        </a:p>
      </dgm:t>
    </dgm:pt>
    <dgm:pt modelId="{36EFB552-90BC-4DAB-8238-DDBCFAB607F4}" type="sibTrans" cxnId="{A3D07096-9A42-4CCA-9F22-3804D40A7685}">
      <dgm:prSet/>
      <dgm:spPr/>
      <dgm:t>
        <a:bodyPr/>
        <a:lstStyle/>
        <a:p>
          <a:endParaRPr lang="en-US"/>
        </a:p>
      </dgm:t>
    </dgm:pt>
    <dgm:pt modelId="{1BB50166-F29F-45AB-B743-65EE33809199}">
      <dgm:prSet phldrT="[Text]" custT="1"/>
      <dgm:spPr/>
      <dgm:t>
        <a:bodyPr/>
        <a:lstStyle/>
        <a:p>
          <a:r>
            <a:rPr lang="en-US" sz="2000" dirty="0" smtClean="0"/>
            <a:t>Russia mobilizes to support Serbia</a:t>
          </a:r>
          <a:endParaRPr lang="en-US" sz="2000" dirty="0"/>
        </a:p>
      </dgm:t>
    </dgm:pt>
    <dgm:pt modelId="{4608EAD0-086E-4C55-8A8F-A427C97737E5}" type="parTrans" cxnId="{44ED36F5-277C-4390-81E3-71E6AACC12CA}">
      <dgm:prSet/>
      <dgm:spPr/>
      <dgm:t>
        <a:bodyPr/>
        <a:lstStyle/>
        <a:p>
          <a:endParaRPr lang="en-US"/>
        </a:p>
      </dgm:t>
    </dgm:pt>
    <dgm:pt modelId="{C13CC9ED-A847-45BE-ACB3-98DC9FE83CD4}" type="sibTrans" cxnId="{44ED36F5-277C-4390-81E3-71E6AACC12CA}">
      <dgm:prSet/>
      <dgm:spPr/>
      <dgm:t>
        <a:bodyPr/>
        <a:lstStyle/>
        <a:p>
          <a:endParaRPr lang="en-US"/>
        </a:p>
      </dgm:t>
    </dgm:pt>
    <dgm:pt modelId="{FFA32C49-4E75-43C9-96F4-972771A1FEE9}">
      <dgm:prSet phldrT="[Text]" custT="1"/>
      <dgm:spPr/>
      <dgm:t>
        <a:bodyPr/>
        <a:lstStyle/>
        <a:p>
          <a:r>
            <a:rPr lang="en-US" sz="2000" dirty="0" smtClean="0"/>
            <a:t>Germany mobilizes to fight Russia</a:t>
          </a:r>
          <a:endParaRPr lang="en-US" sz="2000" dirty="0"/>
        </a:p>
      </dgm:t>
    </dgm:pt>
    <dgm:pt modelId="{1C3D84C3-B88A-497A-8C33-69AD7EB0BDD0}" type="parTrans" cxnId="{DF065C9B-3F33-46F3-9212-9197FF8E53AA}">
      <dgm:prSet/>
      <dgm:spPr/>
      <dgm:t>
        <a:bodyPr/>
        <a:lstStyle/>
        <a:p>
          <a:endParaRPr lang="en-US"/>
        </a:p>
      </dgm:t>
    </dgm:pt>
    <dgm:pt modelId="{B7B88CF2-96C3-4CB1-9BA7-A16BBEF2F415}" type="sibTrans" cxnId="{DF065C9B-3F33-46F3-9212-9197FF8E53AA}">
      <dgm:prSet/>
      <dgm:spPr/>
      <dgm:t>
        <a:bodyPr/>
        <a:lstStyle/>
        <a:p>
          <a:endParaRPr lang="en-US"/>
        </a:p>
      </dgm:t>
    </dgm:pt>
    <dgm:pt modelId="{FFE9C501-4528-4276-99BE-17A734EE621F}">
      <dgm:prSet phldrT="[Text]" custT="1"/>
      <dgm:spPr/>
      <dgm:t>
        <a:bodyPr/>
        <a:lstStyle/>
        <a:p>
          <a:r>
            <a:rPr lang="en-US" sz="2000" dirty="0" smtClean="0"/>
            <a:t>France declares war in support of Russia</a:t>
          </a:r>
          <a:endParaRPr lang="en-US" sz="2000" dirty="0"/>
        </a:p>
      </dgm:t>
    </dgm:pt>
    <dgm:pt modelId="{D43FB344-7A09-4B11-917B-2E6488501D3E}" type="parTrans" cxnId="{68551398-ECE0-4840-B12D-B2683E9040F0}">
      <dgm:prSet/>
      <dgm:spPr/>
      <dgm:t>
        <a:bodyPr/>
        <a:lstStyle/>
        <a:p>
          <a:endParaRPr lang="en-US"/>
        </a:p>
      </dgm:t>
    </dgm:pt>
    <dgm:pt modelId="{7E2D96B1-E541-4894-9419-B18DC00C3349}" type="sibTrans" cxnId="{68551398-ECE0-4840-B12D-B2683E9040F0}">
      <dgm:prSet/>
      <dgm:spPr/>
      <dgm:t>
        <a:bodyPr/>
        <a:lstStyle/>
        <a:p>
          <a:endParaRPr lang="en-US"/>
        </a:p>
      </dgm:t>
    </dgm:pt>
    <dgm:pt modelId="{4C175340-ADDF-423A-BD90-849E88337B29}">
      <dgm:prSet phldrT="[Text]" custT="1"/>
      <dgm:spPr/>
      <dgm:t>
        <a:bodyPr/>
        <a:lstStyle/>
        <a:p>
          <a:r>
            <a:rPr lang="en-US" sz="2000" dirty="0" smtClean="0"/>
            <a:t>Great Britain declares war on Germany after Belgium is invaded</a:t>
          </a:r>
          <a:endParaRPr lang="en-US" sz="2000" dirty="0"/>
        </a:p>
      </dgm:t>
    </dgm:pt>
    <dgm:pt modelId="{D1AA53A1-9854-4D60-8F6D-8ACDDDD37717}" type="parTrans" cxnId="{EB6EA0D5-3CFF-434B-8BBC-DC456EF76EDC}">
      <dgm:prSet/>
      <dgm:spPr/>
      <dgm:t>
        <a:bodyPr/>
        <a:lstStyle/>
        <a:p>
          <a:endParaRPr lang="en-US"/>
        </a:p>
      </dgm:t>
    </dgm:pt>
    <dgm:pt modelId="{ECF9D667-AF5F-43AA-B504-680D0D9BD6FA}" type="sibTrans" cxnId="{EB6EA0D5-3CFF-434B-8BBC-DC456EF76EDC}">
      <dgm:prSet/>
      <dgm:spPr/>
      <dgm:t>
        <a:bodyPr/>
        <a:lstStyle/>
        <a:p>
          <a:endParaRPr lang="en-US"/>
        </a:p>
      </dgm:t>
    </dgm:pt>
    <dgm:pt modelId="{E4BADF3E-CC50-4FC3-AEED-A3CBC985119D}" type="pres">
      <dgm:prSet presAssocID="{60EAB18D-4464-4049-B2C4-90F83B94E6E0}" presName="cycle" presStyleCnt="0">
        <dgm:presLayoutVars>
          <dgm:dir/>
          <dgm:resizeHandles val="exact"/>
        </dgm:presLayoutVars>
      </dgm:prSet>
      <dgm:spPr/>
      <dgm:t>
        <a:bodyPr/>
        <a:lstStyle/>
        <a:p>
          <a:endParaRPr lang="en-US"/>
        </a:p>
      </dgm:t>
    </dgm:pt>
    <dgm:pt modelId="{2EDA0380-A50C-4B42-9EE0-1089646D6BA1}" type="pres">
      <dgm:prSet presAssocID="{148CA743-53B8-4744-A2AE-7AD7D7DBF206}" presName="node" presStyleLbl="node1" presStyleIdx="0" presStyleCnt="5">
        <dgm:presLayoutVars>
          <dgm:bulletEnabled val="1"/>
        </dgm:presLayoutVars>
      </dgm:prSet>
      <dgm:spPr/>
      <dgm:t>
        <a:bodyPr/>
        <a:lstStyle/>
        <a:p>
          <a:endParaRPr lang="en-US"/>
        </a:p>
      </dgm:t>
    </dgm:pt>
    <dgm:pt modelId="{29CB3A50-DEE8-48C6-BF80-B8B54EEBEBBC}" type="pres">
      <dgm:prSet presAssocID="{148CA743-53B8-4744-A2AE-7AD7D7DBF206}" presName="spNode" presStyleCnt="0"/>
      <dgm:spPr/>
    </dgm:pt>
    <dgm:pt modelId="{2CF6AB9E-09C6-4852-A5A1-AED4982A7285}" type="pres">
      <dgm:prSet presAssocID="{36EFB552-90BC-4DAB-8238-DDBCFAB607F4}" presName="sibTrans" presStyleLbl="sibTrans1D1" presStyleIdx="0" presStyleCnt="5"/>
      <dgm:spPr/>
      <dgm:t>
        <a:bodyPr/>
        <a:lstStyle/>
        <a:p>
          <a:endParaRPr lang="en-US"/>
        </a:p>
      </dgm:t>
    </dgm:pt>
    <dgm:pt modelId="{CFD3C226-199B-4CE8-AB5D-E1A127A5DD67}" type="pres">
      <dgm:prSet presAssocID="{1BB50166-F29F-45AB-B743-65EE33809199}" presName="node" presStyleLbl="node1" presStyleIdx="1" presStyleCnt="5">
        <dgm:presLayoutVars>
          <dgm:bulletEnabled val="1"/>
        </dgm:presLayoutVars>
      </dgm:prSet>
      <dgm:spPr/>
      <dgm:t>
        <a:bodyPr/>
        <a:lstStyle/>
        <a:p>
          <a:endParaRPr lang="en-US"/>
        </a:p>
      </dgm:t>
    </dgm:pt>
    <dgm:pt modelId="{7F595525-0C46-4348-BDE3-8C4DE751C0B5}" type="pres">
      <dgm:prSet presAssocID="{1BB50166-F29F-45AB-B743-65EE33809199}" presName="spNode" presStyleCnt="0"/>
      <dgm:spPr/>
    </dgm:pt>
    <dgm:pt modelId="{68E8D283-4BEB-4B29-BDD8-9AFB4DC6D280}" type="pres">
      <dgm:prSet presAssocID="{C13CC9ED-A847-45BE-ACB3-98DC9FE83CD4}" presName="sibTrans" presStyleLbl="sibTrans1D1" presStyleIdx="1" presStyleCnt="5"/>
      <dgm:spPr/>
      <dgm:t>
        <a:bodyPr/>
        <a:lstStyle/>
        <a:p>
          <a:endParaRPr lang="en-US"/>
        </a:p>
      </dgm:t>
    </dgm:pt>
    <dgm:pt modelId="{98AC87BF-0B88-456B-8227-27A9159A5273}" type="pres">
      <dgm:prSet presAssocID="{FFA32C49-4E75-43C9-96F4-972771A1FEE9}" presName="node" presStyleLbl="node1" presStyleIdx="2" presStyleCnt="5">
        <dgm:presLayoutVars>
          <dgm:bulletEnabled val="1"/>
        </dgm:presLayoutVars>
      </dgm:prSet>
      <dgm:spPr/>
      <dgm:t>
        <a:bodyPr/>
        <a:lstStyle/>
        <a:p>
          <a:endParaRPr lang="en-US"/>
        </a:p>
      </dgm:t>
    </dgm:pt>
    <dgm:pt modelId="{15A0AE35-18E7-48F1-8001-2C664BBFC49B}" type="pres">
      <dgm:prSet presAssocID="{FFA32C49-4E75-43C9-96F4-972771A1FEE9}" presName="spNode" presStyleCnt="0"/>
      <dgm:spPr/>
    </dgm:pt>
    <dgm:pt modelId="{CFA82D91-AC20-45AA-81E6-6A6042C2DAFE}" type="pres">
      <dgm:prSet presAssocID="{B7B88CF2-96C3-4CB1-9BA7-A16BBEF2F415}" presName="sibTrans" presStyleLbl="sibTrans1D1" presStyleIdx="2" presStyleCnt="5"/>
      <dgm:spPr/>
      <dgm:t>
        <a:bodyPr/>
        <a:lstStyle/>
        <a:p>
          <a:endParaRPr lang="en-US"/>
        </a:p>
      </dgm:t>
    </dgm:pt>
    <dgm:pt modelId="{3B7D0995-E4AA-4384-B4A1-284D1EF100B6}" type="pres">
      <dgm:prSet presAssocID="{FFE9C501-4528-4276-99BE-17A734EE621F}" presName="node" presStyleLbl="node1" presStyleIdx="3" presStyleCnt="5">
        <dgm:presLayoutVars>
          <dgm:bulletEnabled val="1"/>
        </dgm:presLayoutVars>
      </dgm:prSet>
      <dgm:spPr/>
      <dgm:t>
        <a:bodyPr/>
        <a:lstStyle/>
        <a:p>
          <a:endParaRPr lang="en-US"/>
        </a:p>
      </dgm:t>
    </dgm:pt>
    <dgm:pt modelId="{9318C99B-0864-4F51-9246-F4D4BB4C6039}" type="pres">
      <dgm:prSet presAssocID="{FFE9C501-4528-4276-99BE-17A734EE621F}" presName="spNode" presStyleCnt="0"/>
      <dgm:spPr/>
    </dgm:pt>
    <dgm:pt modelId="{5E54EF47-73CB-4185-BED1-A9960AF303F0}" type="pres">
      <dgm:prSet presAssocID="{7E2D96B1-E541-4894-9419-B18DC00C3349}" presName="sibTrans" presStyleLbl="sibTrans1D1" presStyleIdx="3" presStyleCnt="5"/>
      <dgm:spPr/>
      <dgm:t>
        <a:bodyPr/>
        <a:lstStyle/>
        <a:p>
          <a:endParaRPr lang="en-US"/>
        </a:p>
      </dgm:t>
    </dgm:pt>
    <dgm:pt modelId="{262B2684-1CB0-4A76-910D-A479F7991749}" type="pres">
      <dgm:prSet presAssocID="{4C175340-ADDF-423A-BD90-849E88337B29}" presName="node" presStyleLbl="node1" presStyleIdx="4" presStyleCnt="5" custScaleX="113264" custScaleY="148965">
        <dgm:presLayoutVars>
          <dgm:bulletEnabled val="1"/>
        </dgm:presLayoutVars>
      </dgm:prSet>
      <dgm:spPr/>
      <dgm:t>
        <a:bodyPr/>
        <a:lstStyle/>
        <a:p>
          <a:endParaRPr lang="en-US"/>
        </a:p>
      </dgm:t>
    </dgm:pt>
    <dgm:pt modelId="{CE280624-BEE9-451E-9045-CB3230C46C36}" type="pres">
      <dgm:prSet presAssocID="{4C175340-ADDF-423A-BD90-849E88337B29}" presName="spNode" presStyleCnt="0"/>
      <dgm:spPr/>
    </dgm:pt>
    <dgm:pt modelId="{933BF852-E631-408E-9A67-8AEA4A6C6E6B}" type="pres">
      <dgm:prSet presAssocID="{ECF9D667-AF5F-43AA-B504-680D0D9BD6FA}" presName="sibTrans" presStyleLbl="sibTrans1D1" presStyleIdx="4" presStyleCnt="5"/>
      <dgm:spPr/>
      <dgm:t>
        <a:bodyPr/>
        <a:lstStyle/>
        <a:p>
          <a:endParaRPr lang="en-US"/>
        </a:p>
      </dgm:t>
    </dgm:pt>
  </dgm:ptLst>
  <dgm:cxnLst>
    <dgm:cxn modelId="{21A37EAA-C77C-47DC-91FA-8D79605C4C02}" type="presOf" srcId="{148CA743-53B8-4744-A2AE-7AD7D7DBF206}" destId="{2EDA0380-A50C-4B42-9EE0-1089646D6BA1}" srcOrd="0" destOrd="0" presId="urn:microsoft.com/office/officeart/2005/8/layout/cycle5"/>
    <dgm:cxn modelId="{68551398-ECE0-4840-B12D-B2683E9040F0}" srcId="{60EAB18D-4464-4049-B2C4-90F83B94E6E0}" destId="{FFE9C501-4528-4276-99BE-17A734EE621F}" srcOrd="3" destOrd="0" parTransId="{D43FB344-7A09-4B11-917B-2E6488501D3E}" sibTransId="{7E2D96B1-E541-4894-9419-B18DC00C3349}"/>
    <dgm:cxn modelId="{2594CE94-C1AA-4B81-93D3-A72A2223619D}" type="presOf" srcId="{C13CC9ED-A847-45BE-ACB3-98DC9FE83CD4}" destId="{68E8D283-4BEB-4B29-BDD8-9AFB4DC6D280}" srcOrd="0" destOrd="0" presId="urn:microsoft.com/office/officeart/2005/8/layout/cycle5"/>
    <dgm:cxn modelId="{DF065C9B-3F33-46F3-9212-9197FF8E53AA}" srcId="{60EAB18D-4464-4049-B2C4-90F83B94E6E0}" destId="{FFA32C49-4E75-43C9-96F4-972771A1FEE9}" srcOrd="2" destOrd="0" parTransId="{1C3D84C3-B88A-497A-8C33-69AD7EB0BDD0}" sibTransId="{B7B88CF2-96C3-4CB1-9BA7-A16BBEF2F415}"/>
    <dgm:cxn modelId="{ED7C0DCD-AFF4-4848-881C-A12342DA9379}" type="presOf" srcId="{FFA32C49-4E75-43C9-96F4-972771A1FEE9}" destId="{98AC87BF-0B88-456B-8227-27A9159A5273}" srcOrd="0" destOrd="0" presId="urn:microsoft.com/office/officeart/2005/8/layout/cycle5"/>
    <dgm:cxn modelId="{336C4371-F73C-4550-AACE-710EA7B5D59C}" type="presOf" srcId="{4C175340-ADDF-423A-BD90-849E88337B29}" destId="{262B2684-1CB0-4A76-910D-A479F7991749}" srcOrd="0" destOrd="0" presId="urn:microsoft.com/office/officeart/2005/8/layout/cycle5"/>
    <dgm:cxn modelId="{44ED36F5-277C-4390-81E3-71E6AACC12CA}" srcId="{60EAB18D-4464-4049-B2C4-90F83B94E6E0}" destId="{1BB50166-F29F-45AB-B743-65EE33809199}" srcOrd="1" destOrd="0" parTransId="{4608EAD0-086E-4C55-8A8F-A427C97737E5}" sibTransId="{C13CC9ED-A847-45BE-ACB3-98DC9FE83CD4}"/>
    <dgm:cxn modelId="{59698D6C-271E-4DFE-BFB8-2E3B71BA3A35}" type="presOf" srcId="{B7B88CF2-96C3-4CB1-9BA7-A16BBEF2F415}" destId="{CFA82D91-AC20-45AA-81E6-6A6042C2DAFE}" srcOrd="0" destOrd="0" presId="urn:microsoft.com/office/officeart/2005/8/layout/cycle5"/>
    <dgm:cxn modelId="{08BCE924-C6A8-4D07-8C6B-1B838864CE88}" type="presOf" srcId="{FFE9C501-4528-4276-99BE-17A734EE621F}" destId="{3B7D0995-E4AA-4384-B4A1-284D1EF100B6}" srcOrd="0" destOrd="0" presId="urn:microsoft.com/office/officeart/2005/8/layout/cycle5"/>
    <dgm:cxn modelId="{698FF5FF-18E0-4CF2-B0B3-DDF9CDB4BDCD}" type="presOf" srcId="{ECF9D667-AF5F-43AA-B504-680D0D9BD6FA}" destId="{933BF852-E631-408E-9A67-8AEA4A6C6E6B}" srcOrd="0" destOrd="0" presId="urn:microsoft.com/office/officeart/2005/8/layout/cycle5"/>
    <dgm:cxn modelId="{D35F9070-C074-46D4-9764-8C430F9B2002}" type="presOf" srcId="{1BB50166-F29F-45AB-B743-65EE33809199}" destId="{CFD3C226-199B-4CE8-AB5D-E1A127A5DD67}" srcOrd="0" destOrd="0" presId="urn:microsoft.com/office/officeart/2005/8/layout/cycle5"/>
    <dgm:cxn modelId="{EB6EA0D5-3CFF-434B-8BBC-DC456EF76EDC}" srcId="{60EAB18D-4464-4049-B2C4-90F83B94E6E0}" destId="{4C175340-ADDF-423A-BD90-849E88337B29}" srcOrd="4" destOrd="0" parTransId="{D1AA53A1-9854-4D60-8F6D-8ACDDDD37717}" sibTransId="{ECF9D667-AF5F-43AA-B504-680D0D9BD6FA}"/>
    <dgm:cxn modelId="{A3D07096-9A42-4CCA-9F22-3804D40A7685}" srcId="{60EAB18D-4464-4049-B2C4-90F83B94E6E0}" destId="{148CA743-53B8-4744-A2AE-7AD7D7DBF206}" srcOrd="0" destOrd="0" parTransId="{CF954328-BDD6-4DCD-875B-365468D6A2EE}" sibTransId="{36EFB552-90BC-4DAB-8238-DDBCFAB607F4}"/>
    <dgm:cxn modelId="{BFE1547D-9E64-449C-9A10-A3904D6DF717}" type="presOf" srcId="{60EAB18D-4464-4049-B2C4-90F83B94E6E0}" destId="{E4BADF3E-CC50-4FC3-AEED-A3CBC985119D}" srcOrd="0" destOrd="0" presId="urn:microsoft.com/office/officeart/2005/8/layout/cycle5"/>
    <dgm:cxn modelId="{B33BE58C-CB0F-4766-95E4-0D0989CEF456}" type="presOf" srcId="{7E2D96B1-E541-4894-9419-B18DC00C3349}" destId="{5E54EF47-73CB-4185-BED1-A9960AF303F0}" srcOrd="0" destOrd="0" presId="urn:microsoft.com/office/officeart/2005/8/layout/cycle5"/>
    <dgm:cxn modelId="{4DFF4712-3FFF-4167-8DF7-5506B1F1D9ED}" type="presOf" srcId="{36EFB552-90BC-4DAB-8238-DDBCFAB607F4}" destId="{2CF6AB9E-09C6-4852-A5A1-AED4982A7285}" srcOrd="0" destOrd="0" presId="urn:microsoft.com/office/officeart/2005/8/layout/cycle5"/>
    <dgm:cxn modelId="{71F1052A-7CE9-4B2A-9530-D58A1F61E446}" type="presParOf" srcId="{E4BADF3E-CC50-4FC3-AEED-A3CBC985119D}" destId="{2EDA0380-A50C-4B42-9EE0-1089646D6BA1}" srcOrd="0" destOrd="0" presId="urn:microsoft.com/office/officeart/2005/8/layout/cycle5"/>
    <dgm:cxn modelId="{24081519-9851-41D6-B51A-657957FC5FB2}" type="presParOf" srcId="{E4BADF3E-CC50-4FC3-AEED-A3CBC985119D}" destId="{29CB3A50-DEE8-48C6-BF80-B8B54EEBEBBC}" srcOrd="1" destOrd="0" presId="urn:microsoft.com/office/officeart/2005/8/layout/cycle5"/>
    <dgm:cxn modelId="{FF5B91A9-F1C5-41EA-AB70-CAD3B4FBC430}" type="presParOf" srcId="{E4BADF3E-CC50-4FC3-AEED-A3CBC985119D}" destId="{2CF6AB9E-09C6-4852-A5A1-AED4982A7285}" srcOrd="2" destOrd="0" presId="urn:microsoft.com/office/officeart/2005/8/layout/cycle5"/>
    <dgm:cxn modelId="{D0B3A888-426B-4D50-995A-15E392BA16E9}" type="presParOf" srcId="{E4BADF3E-CC50-4FC3-AEED-A3CBC985119D}" destId="{CFD3C226-199B-4CE8-AB5D-E1A127A5DD67}" srcOrd="3" destOrd="0" presId="urn:microsoft.com/office/officeart/2005/8/layout/cycle5"/>
    <dgm:cxn modelId="{0A468AA4-E947-4F1D-9E0E-ECEC73891188}" type="presParOf" srcId="{E4BADF3E-CC50-4FC3-AEED-A3CBC985119D}" destId="{7F595525-0C46-4348-BDE3-8C4DE751C0B5}" srcOrd="4" destOrd="0" presId="urn:microsoft.com/office/officeart/2005/8/layout/cycle5"/>
    <dgm:cxn modelId="{E42B571F-45F4-4A98-9A87-7FFE397237D9}" type="presParOf" srcId="{E4BADF3E-CC50-4FC3-AEED-A3CBC985119D}" destId="{68E8D283-4BEB-4B29-BDD8-9AFB4DC6D280}" srcOrd="5" destOrd="0" presId="urn:microsoft.com/office/officeart/2005/8/layout/cycle5"/>
    <dgm:cxn modelId="{D7B39042-576B-4B84-8239-121660A34E9B}" type="presParOf" srcId="{E4BADF3E-CC50-4FC3-AEED-A3CBC985119D}" destId="{98AC87BF-0B88-456B-8227-27A9159A5273}" srcOrd="6" destOrd="0" presId="urn:microsoft.com/office/officeart/2005/8/layout/cycle5"/>
    <dgm:cxn modelId="{1F21D561-EEA0-4110-8213-72DBD6E28EEB}" type="presParOf" srcId="{E4BADF3E-CC50-4FC3-AEED-A3CBC985119D}" destId="{15A0AE35-18E7-48F1-8001-2C664BBFC49B}" srcOrd="7" destOrd="0" presId="urn:microsoft.com/office/officeart/2005/8/layout/cycle5"/>
    <dgm:cxn modelId="{B537E707-6696-41CB-BC30-2F7735E8E8FD}" type="presParOf" srcId="{E4BADF3E-CC50-4FC3-AEED-A3CBC985119D}" destId="{CFA82D91-AC20-45AA-81E6-6A6042C2DAFE}" srcOrd="8" destOrd="0" presId="urn:microsoft.com/office/officeart/2005/8/layout/cycle5"/>
    <dgm:cxn modelId="{DCFFC615-39F4-4274-B273-8CCECD487E2C}" type="presParOf" srcId="{E4BADF3E-CC50-4FC3-AEED-A3CBC985119D}" destId="{3B7D0995-E4AA-4384-B4A1-284D1EF100B6}" srcOrd="9" destOrd="0" presId="urn:microsoft.com/office/officeart/2005/8/layout/cycle5"/>
    <dgm:cxn modelId="{D5A95005-0D25-4D20-AEA8-16C9E967A542}" type="presParOf" srcId="{E4BADF3E-CC50-4FC3-AEED-A3CBC985119D}" destId="{9318C99B-0864-4F51-9246-F4D4BB4C6039}" srcOrd="10" destOrd="0" presId="urn:microsoft.com/office/officeart/2005/8/layout/cycle5"/>
    <dgm:cxn modelId="{4F2813A4-E25D-4A78-84DD-70F8287F47E9}" type="presParOf" srcId="{E4BADF3E-CC50-4FC3-AEED-A3CBC985119D}" destId="{5E54EF47-73CB-4185-BED1-A9960AF303F0}" srcOrd="11" destOrd="0" presId="urn:microsoft.com/office/officeart/2005/8/layout/cycle5"/>
    <dgm:cxn modelId="{9E2B5B95-356A-4912-9D49-B43607F1E082}" type="presParOf" srcId="{E4BADF3E-CC50-4FC3-AEED-A3CBC985119D}" destId="{262B2684-1CB0-4A76-910D-A479F7991749}" srcOrd="12" destOrd="0" presId="urn:microsoft.com/office/officeart/2005/8/layout/cycle5"/>
    <dgm:cxn modelId="{0EEB48CA-6FC5-45C8-B2FB-305C7543B60B}" type="presParOf" srcId="{E4BADF3E-CC50-4FC3-AEED-A3CBC985119D}" destId="{CE280624-BEE9-451E-9045-CB3230C46C36}" srcOrd="13" destOrd="0" presId="urn:microsoft.com/office/officeart/2005/8/layout/cycle5"/>
    <dgm:cxn modelId="{2B756236-2DFA-497A-A875-A38A8659240A}" type="presParOf" srcId="{E4BADF3E-CC50-4FC3-AEED-A3CBC985119D}" destId="{933BF852-E631-408E-9A67-8AEA4A6C6E6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A0380-A50C-4B42-9EE0-1089646D6BA1}">
      <dsp:nvSpPr>
        <dsp:cNvPr id="0" name=""/>
        <dsp:cNvSpPr/>
      </dsp:nvSpPr>
      <dsp:spPr>
        <a:xfrm>
          <a:off x="2927703" y="2607"/>
          <a:ext cx="2053158" cy="1334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Austria-Hungary declares war on Serbia</a:t>
          </a:r>
          <a:endParaRPr lang="en-US" sz="2000" kern="1200" dirty="0"/>
        </a:p>
      </dsp:txBody>
      <dsp:txXfrm>
        <a:off x="2992850" y="67754"/>
        <a:ext cx="1922864" cy="1204258"/>
      </dsp:txXfrm>
    </dsp:sp>
    <dsp:sp modelId="{2CF6AB9E-09C6-4852-A5A1-AED4982A7285}">
      <dsp:nvSpPr>
        <dsp:cNvPr id="0" name=""/>
        <dsp:cNvSpPr/>
      </dsp:nvSpPr>
      <dsp:spPr>
        <a:xfrm>
          <a:off x="1289518" y="669884"/>
          <a:ext cx="5329528" cy="5329528"/>
        </a:xfrm>
        <a:custGeom>
          <a:avLst/>
          <a:gdLst/>
          <a:ahLst/>
          <a:cxnLst/>
          <a:rect l="0" t="0" r="0" b="0"/>
          <a:pathLst>
            <a:path>
              <a:moveTo>
                <a:pt x="3966023" y="339319"/>
              </a:moveTo>
              <a:arcTo wR="2664764" hR="2664764" stAng="17953816" swAng="121093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D3C226-199B-4CE8-AB5D-E1A127A5DD67}">
      <dsp:nvSpPr>
        <dsp:cNvPr id="0" name=""/>
        <dsp:cNvSpPr/>
      </dsp:nvSpPr>
      <dsp:spPr>
        <a:xfrm>
          <a:off x="5462045" y="1843914"/>
          <a:ext cx="2053158" cy="1334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Russia mobilizes to support Serbia</a:t>
          </a:r>
          <a:endParaRPr lang="en-US" sz="2000" kern="1200" dirty="0"/>
        </a:p>
      </dsp:txBody>
      <dsp:txXfrm>
        <a:off x="5527192" y="1909061"/>
        <a:ext cx="1922864" cy="1204258"/>
      </dsp:txXfrm>
    </dsp:sp>
    <dsp:sp modelId="{68E8D283-4BEB-4B29-BDD8-9AFB4DC6D280}">
      <dsp:nvSpPr>
        <dsp:cNvPr id="0" name=""/>
        <dsp:cNvSpPr/>
      </dsp:nvSpPr>
      <dsp:spPr>
        <a:xfrm>
          <a:off x="1289518" y="669884"/>
          <a:ext cx="5329528" cy="5329528"/>
        </a:xfrm>
        <a:custGeom>
          <a:avLst/>
          <a:gdLst/>
          <a:ahLst/>
          <a:cxnLst/>
          <a:rect l="0" t="0" r="0" b="0"/>
          <a:pathLst>
            <a:path>
              <a:moveTo>
                <a:pt x="5323125" y="2849381"/>
              </a:moveTo>
              <a:arcTo wR="2664764" hR="2664764" stAng="21838361" swAng="1359259"/>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8AC87BF-0B88-456B-8227-27A9159A5273}">
      <dsp:nvSpPr>
        <dsp:cNvPr id="0" name=""/>
        <dsp:cNvSpPr/>
      </dsp:nvSpPr>
      <dsp:spPr>
        <a:xfrm>
          <a:off x="4494012" y="4823211"/>
          <a:ext cx="2053158" cy="1334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Germany mobilizes to fight Russia</a:t>
          </a:r>
          <a:endParaRPr lang="en-US" sz="2000" kern="1200" dirty="0"/>
        </a:p>
      </dsp:txBody>
      <dsp:txXfrm>
        <a:off x="4559159" y="4888358"/>
        <a:ext cx="1922864" cy="1204258"/>
      </dsp:txXfrm>
    </dsp:sp>
    <dsp:sp modelId="{CFA82D91-AC20-45AA-81E6-6A6042C2DAFE}">
      <dsp:nvSpPr>
        <dsp:cNvPr id="0" name=""/>
        <dsp:cNvSpPr/>
      </dsp:nvSpPr>
      <dsp:spPr>
        <a:xfrm>
          <a:off x="1289518" y="669884"/>
          <a:ext cx="5329528" cy="5329528"/>
        </a:xfrm>
        <a:custGeom>
          <a:avLst/>
          <a:gdLst/>
          <a:ahLst/>
          <a:cxnLst/>
          <a:rect l="0" t="0" r="0" b="0"/>
          <a:pathLst>
            <a:path>
              <a:moveTo>
                <a:pt x="2991538" y="5309417"/>
              </a:moveTo>
              <a:arcTo wR="2664764" hR="2664764" stAng="4977374" swAng="845253"/>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B7D0995-E4AA-4384-B4A1-284D1EF100B6}">
      <dsp:nvSpPr>
        <dsp:cNvPr id="0" name=""/>
        <dsp:cNvSpPr/>
      </dsp:nvSpPr>
      <dsp:spPr>
        <a:xfrm>
          <a:off x="1361394" y="4823211"/>
          <a:ext cx="2053158" cy="1334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France declares war in support of Russia</a:t>
          </a:r>
          <a:endParaRPr lang="en-US" sz="2000" kern="1200" dirty="0"/>
        </a:p>
      </dsp:txBody>
      <dsp:txXfrm>
        <a:off x="1426541" y="4888358"/>
        <a:ext cx="1922864" cy="1204258"/>
      </dsp:txXfrm>
    </dsp:sp>
    <dsp:sp modelId="{5E54EF47-73CB-4185-BED1-A9960AF303F0}">
      <dsp:nvSpPr>
        <dsp:cNvPr id="0" name=""/>
        <dsp:cNvSpPr/>
      </dsp:nvSpPr>
      <dsp:spPr>
        <a:xfrm>
          <a:off x="1289518" y="669884"/>
          <a:ext cx="5329528" cy="5329528"/>
        </a:xfrm>
        <a:custGeom>
          <a:avLst/>
          <a:gdLst/>
          <a:ahLst/>
          <a:cxnLst/>
          <a:rect l="0" t="0" r="0" b="0"/>
          <a:pathLst>
            <a:path>
              <a:moveTo>
                <a:pt x="311305" y="3914644"/>
              </a:moveTo>
              <a:arcTo wR="2664764" hR="2664764" stAng="9121681" swAng="109888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2B2684-1CB0-4A76-910D-A479F7991749}">
      <dsp:nvSpPr>
        <dsp:cNvPr id="0" name=""/>
        <dsp:cNvSpPr/>
      </dsp:nvSpPr>
      <dsp:spPr>
        <a:xfrm>
          <a:off x="257196" y="1517182"/>
          <a:ext cx="2325489" cy="198801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Great Britain declares war on Germany after Belgium is invaded</a:t>
          </a:r>
          <a:endParaRPr lang="en-US" sz="2000" kern="1200" dirty="0"/>
        </a:p>
      </dsp:txBody>
      <dsp:txXfrm>
        <a:off x="354243" y="1614229"/>
        <a:ext cx="2131395" cy="1793922"/>
      </dsp:txXfrm>
    </dsp:sp>
    <dsp:sp modelId="{933BF852-E631-408E-9A67-8AEA4A6C6E6B}">
      <dsp:nvSpPr>
        <dsp:cNvPr id="0" name=""/>
        <dsp:cNvSpPr/>
      </dsp:nvSpPr>
      <dsp:spPr>
        <a:xfrm>
          <a:off x="1289518" y="669884"/>
          <a:ext cx="5329528" cy="5329528"/>
        </a:xfrm>
        <a:custGeom>
          <a:avLst/>
          <a:gdLst/>
          <a:ahLst/>
          <a:cxnLst/>
          <a:rect l="0" t="0" r="0" b="0"/>
          <a:pathLst>
            <a:path>
              <a:moveTo>
                <a:pt x="875962" y="689629"/>
              </a:moveTo>
              <a:arcTo wR="2664764" hR="2664764" stAng="13670046" swAng="880559"/>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5323BD2-18F7-47E7-9FBA-67D6BD802B2F}" type="datetimeFigureOut">
              <a:rPr lang="en-US"/>
              <a:pPr>
                <a:defRPr/>
              </a:pPr>
              <a:t>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8751E5-4EDF-498B-A2BA-B8020EB70FF0}" type="slidenum">
              <a:rPr lang="en-US"/>
              <a:pPr>
                <a:defRPr/>
              </a:pPr>
              <a:t>‹#›</a:t>
            </a:fld>
            <a:endParaRPr lang="en-US"/>
          </a:p>
        </p:txBody>
      </p:sp>
    </p:spTree>
    <p:extLst>
      <p:ext uri="{BB962C8B-B14F-4D97-AF65-F5344CB8AC3E}">
        <p14:creationId xmlns:p14="http://schemas.microsoft.com/office/powerpoint/2010/main" val="35282317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D6FA2EEF-88C0-450A-A749-D7BC47D320A9}" type="datetimeFigureOut">
              <a:rPr lang="en-US"/>
              <a:pPr>
                <a:defRPr/>
              </a:pPr>
              <a:t>2/2/2017</a:t>
            </a:fld>
            <a:endParaRPr lang="en-US"/>
          </a:p>
        </p:txBody>
      </p:sp>
      <p:sp>
        <p:nvSpPr>
          <p:cNvPr id="6" name="Slide Number Placeholder 15"/>
          <p:cNvSpPr>
            <a:spLocks noGrp="1"/>
          </p:cNvSpPr>
          <p:nvPr>
            <p:ph type="sldNum" sz="quarter" idx="11"/>
          </p:nvPr>
        </p:nvSpPr>
        <p:spPr/>
        <p:txBody>
          <a:bodyPr/>
          <a:lstStyle>
            <a:lvl1pPr>
              <a:defRPr/>
            </a:lvl1pPr>
          </a:lstStyle>
          <a:p>
            <a:pPr>
              <a:defRPr/>
            </a:pPr>
            <a:fld id="{1685CCA0-8A01-4C5A-91A5-4B96490AC094}"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3221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A7EDCA-2079-4943-BB7B-B4FA8037822E}" type="datetimeFigureOut">
              <a:rPr lang="en-US"/>
              <a:pPr>
                <a:defRPr/>
              </a:pPr>
              <a:t>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F24981-91DC-4E2C-B897-5A199D6D70E9}" type="slidenum">
              <a:rPr lang="en-US"/>
              <a:pPr>
                <a:defRPr/>
              </a:pPr>
              <a:t>‹#›</a:t>
            </a:fld>
            <a:endParaRPr lang="en-US"/>
          </a:p>
        </p:txBody>
      </p:sp>
    </p:spTree>
    <p:extLst>
      <p:ext uri="{BB962C8B-B14F-4D97-AF65-F5344CB8AC3E}">
        <p14:creationId xmlns:p14="http://schemas.microsoft.com/office/powerpoint/2010/main" val="167366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22C0253-89AE-467B-A593-3E95DA6A139F}" type="datetimeFigureOut">
              <a:rPr lang="en-US"/>
              <a:pPr>
                <a:defRPr/>
              </a:pPr>
              <a:t>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CCA15D-E884-41AC-8ABC-B29C74B76821}" type="slidenum">
              <a:rPr lang="en-US"/>
              <a:pPr>
                <a:defRPr/>
              </a:pPr>
              <a:t>‹#›</a:t>
            </a:fld>
            <a:endParaRPr lang="en-US"/>
          </a:p>
        </p:txBody>
      </p:sp>
    </p:spTree>
    <p:extLst>
      <p:ext uri="{BB962C8B-B14F-4D97-AF65-F5344CB8AC3E}">
        <p14:creationId xmlns:p14="http://schemas.microsoft.com/office/powerpoint/2010/main" val="336343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059265F5-5C6F-4D6A-B010-3D00FC112DE7}" type="datetimeFigureOut">
              <a:rPr lang="en-US"/>
              <a:pPr>
                <a:defRPr/>
              </a:pPr>
              <a:t>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AE105-A483-4ED2-A8D5-F993C148F786}" type="slidenum">
              <a:rPr lang="en-US"/>
              <a:pPr>
                <a:defRPr/>
              </a:pPr>
              <a:t>‹#›</a:t>
            </a:fld>
            <a:endParaRPr lang="en-US"/>
          </a:p>
        </p:txBody>
      </p:sp>
    </p:spTree>
    <p:extLst>
      <p:ext uri="{BB962C8B-B14F-4D97-AF65-F5344CB8AC3E}">
        <p14:creationId xmlns:p14="http://schemas.microsoft.com/office/powerpoint/2010/main" val="224815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98639641-D45E-46AF-87AB-A01B53D621E5}" type="datetimeFigureOut">
              <a:rPr lang="en-US"/>
              <a:pPr>
                <a:defRPr/>
              </a:pPr>
              <a:t>2/2/2017</a:t>
            </a:fld>
            <a:endParaRPr lang="en-US"/>
          </a:p>
        </p:txBody>
      </p:sp>
      <p:sp>
        <p:nvSpPr>
          <p:cNvPr id="7" name="Slide Number Placeholder 12"/>
          <p:cNvSpPr>
            <a:spLocks noGrp="1"/>
          </p:cNvSpPr>
          <p:nvPr>
            <p:ph type="sldNum" sz="quarter" idx="11"/>
          </p:nvPr>
        </p:nvSpPr>
        <p:spPr/>
        <p:txBody>
          <a:bodyPr/>
          <a:lstStyle>
            <a:lvl1pPr>
              <a:defRPr/>
            </a:lvl1pPr>
          </a:lstStyle>
          <a:p>
            <a:pPr>
              <a:defRPr/>
            </a:pPr>
            <a:fld id="{1C41A99C-8EF0-4E85-9688-60704A87C88F}" type="slidenum">
              <a:rPr lang="en-US"/>
              <a:pPr>
                <a:defRPr/>
              </a:pPr>
              <a:t>‹#›</a:t>
            </a:fld>
            <a:endParaRPr 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7844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fld id="{90D37074-A422-4B6F-931F-47AC34433DBB}" type="datetimeFigureOut">
              <a:rPr lang="en-US"/>
              <a:pPr>
                <a:defRPr/>
              </a:pPr>
              <a:t>2/2/2017</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9C4F1325-AE48-46B3-8C92-CB448C64BE4D}" type="slidenum">
              <a:rPr lang="en-US"/>
              <a:pPr>
                <a:defRPr/>
              </a:pPr>
              <a:t>‹#›</a:t>
            </a:fld>
            <a:endParaRPr lang="en-US"/>
          </a:p>
        </p:txBody>
      </p:sp>
    </p:spTree>
    <p:extLst>
      <p:ext uri="{BB962C8B-B14F-4D97-AF65-F5344CB8AC3E}">
        <p14:creationId xmlns:p14="http://schemas.microsoft.com/office/powerpoint/2010/main" val="384119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B30FFDBA-2507-4575-B201-0D5143C53F00}" type="datetimeFigureOut">
              <a:rPr lang="en-US"/>
              <a:pPr>
                <a:defRPr/>
              </a:pPr>
              <a:t>2/2/2017</a:t>
            </a:fld>
            <a:endParaRPr lang="en-US"/>
          </a:p>
        </p:txBody>
      </p:sp>
      <p:sp>
        <p:nvSpPr>
          <p:cNvPr id="10" name="Slide Number Placeholder 14"/>
          <p:cNvSpPr>
            <a:spLocks noGrp="1"/>
          </p:cNvSpPr>
          <p:nvPr>
            <p:ph type="sldNum" sz="quarter" idx="11"/>
          </p:nvPr>
        </p:nvSpPr>
        <p:spPr/>
        <p:txBody>
          <a:bodyPr/>
          <a:lstStyle>
            <a:lvl1pPr>
              <a:defRPr/>
            </a:lvl1pPr>
          </a:lstStyle>
          <a:p>
            <a:pPr>
              <a:defRPr/>
            </a:pPr>
            <a:fld id="{19867DE7-A790-4C25-B236-20BBF99DCD60}" type="slidenum">
              <a:rPr lang="en-US"/>
              <a:pPr>
                <a:defRPr/>
              </a:pPr>
              <a:t>‹#›</a:t>
            </a:fld>
            <a:endParaRPr 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3868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B843DE-DD5C-4181-8F2F-651FE0F159A6}" type="datetimeFigureOut">
              <a:rPr lang="en-US"/>
              <a:pPr>
                <a:defRPr/>
              </a:pPr>
              <a:t>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1F4270-AD90-4E2B-8D8E-51FC65E520B7}" type="slidenum">
              <a:rPr lang="en-US"/>
              <a:pPr>
                <a:defRPr/>
              </a:pPr>
              <a:t>‹#›</a:t>
            </a:fld>
            <a:endParaRPr lang="en-US"/>
          </a:p>
        </p:txBody>
      </p:sp>
    </p:spTree>
    <p:extLst>
      <p:ext uri="{BB962C8B-B14F-4D97-AF65-F5344CB8AC3E}">
        <p14:creationId xmlns:p14="http://schemas.microsoft.com/office/powerpoint/2010/main" val="383986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667F60-2EA6-446D-BA4A-D6FC47EFE8D1}" type="datetimeFigureOut">
              <a:rPr lang="en-US"/>
              <a:pPr>
                <a:defRPr/>
              </a:pPr>
              <a:t>2/2/2017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C6DB19-4BCE-4D5D-9927-DDA3D0D5111A}" type="slidenum">
              <a:rPr lang="en-US"/>
              <a:pPr>
                <a:defRPr/>
              </a:pPr>
              <a:t>‹#›</a:t>
            </a:fld>
            <a:endParaRPr lang="en-US"/>
          </a:p>
        </p:txBody>
      </p:sp>
    </p:spTree>
    <p:extLst>
      <p:ext uri="{BB962C8B-B14F-4D97-AF65-F5344CB8AC3E}">
        <p14:creationId xmlns:p14="http://schemas.microsoft.com/office/powerpoint/2010/main" val="208367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cs typeface="+mn-cs"/>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641EFA30-8A62-41B7-88C2-15698E9E7D3A}" type="datetimeFigureOut">
              <a:rPr lang="en-US"/>
              <a:pPr>
                <a:defRPr/>
              </a:pPr>
              <a:t>2/2/2017</a:t>
            </a:fld>
            <a:endParaRPr lang="en-US"/>
          </a:p>
        </p:txBody>
      </p:sp>
      <p:sp>
        <p:nvSpPr>
          <p:cNvPr id="7" name="Slide Number Placeholder 15"/>
          <p:cNvSpPr>
            <a:spLocks noGrp="1"/>
          </p:cNvSpPr>
          <p:nvPr>
            <p:ph type="sldNum" sz="quarter" idx="11"/>
          </p:nvPr>
        </p:nvSpPr>
        <p:spPr/>
        <p:txBody>
          <a:bodyPr/>
          <a:lstStyle>
            <a:lvl1pPr>
              <a:defRPr/>
            </a:lvl1pPr>
          </a:lstStyle>
          <a:p>
            <a:pPr>
              <a:defRPr/>
            </a:pPr>
            <a:fld id="{E358C831-E0A3-44D4-9061-9EB9C3314BF3}" type="slidenum">
              <a:rPr lang="en-US"/>
              <a:pPr>
                <a:defRPr/>
              </a:pPr>
              <a:t>‹#›</a:t>
            </a:fld>
            <a:endParaRPr 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1847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E84FC9E5-0D77-498C-A9B5-7A2517BF77D3}" type="datetimeFigureOut">
              <a:rPr lang="en-US"/>
              <a:pPr>
                <a:defRPr/>
              </a:pPr>
              <a:t>2/2/2017</a:t>
            </a:fld>
            <a:endParaRPr lang="en-US"/>
          </a:p>
        </p:txBody>
      </p:sp>
      <p:sp>
        <p:nvSpPr>
          <p:cNvPr id="7" name="Slide Number Placeholder 13"/>
          <p:cNvSpPr>
            <a:spLocks noGrp="1"/>
          </p:cNvSpPr>
          <p:nvPr>
            <p:ph type="sldNum" sz="quarter" idx="11"/>
          </p:nvPr>
        </p:nvSpPr>
        <p:spPr/>
        <p:txBody>
          <a:bodyPr/>
          <a:lstStyle>
            <a:lvl1pPr>
              <a:defRPr/>
            </a:lvl1pPr>
          </a:lstStyle>
          <a:p>
            <a:pPr>
              <a:defRPr/>
            </a:pPr>
            <a:fld id="{1784F7AB-DEA5-48CB-852D-E68E761602CB}" type="slidenum">
              <a:rPr lang="en-US"/>
              <a:pPr>
                <a:defRPr/>
              </a:pPr>
              <a:t>‹#›</a:t>
            </a:fld>
            <a:endParaRPr 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7314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smtClean="0">
                <a:solidFill>
                  <a:schemeClr val="tx1">
                    <a:alpha val="60000"/>
                  </a:schemeClr>
                </a:solidFill>
                <a:effectLst/>
                <a:latin typeface="+mn-lt"/>
                <a:cs typeface="+mn-cs"/>
              </a:defRPr>
            </a:lvl1pPr>
          </a:lstStyle>
          <a:p>
            <a:pPr>
              <a:defRPr/>
            </a:pPr>
            <a:fld id="{9776EABB-1158-49C8-AB5C-D57DEB6861CB}" type="datetimeFigureOut">
              <a:rPr lang="en-US"/>
              <a:pPr>
                <a:defRPr/>
              </a:pPr>
              <a:t>2/2/2017</a:t>
            </a:fld>
            <a:endParaRPr lang="en-US"/>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smtClean="0">
                <a:solidFill>
                  <a:schemeClr val="tx1">
                    <a:alpha val="60000"/>
                  </a:schemeClr>
                </a:solidFill>
                <a:effectLst/>
                <a:latin typeface="+mn-lt"/>
                <a:cs typeface="+mn-cs"/>
              </a:defRPr>
            </a:lvl1pPr>
          </a:lstStyle>
          <a:p>
            <a:pPr>
              <a:defRPr/>
            </a:pPr>
            <a:fld id="{EA3FBD0A-46DD-4EE1-AF6B-CA7AF2AA80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875" y="1219200"/>
            <a:ext cx="7543800" cy="2152650"/>
          </a:xfrm>
        </p:spPr>
        <p:txBody>
          <a:bodyPr/>
          <a:lstStyle/>
          <a:p>
            <a:pPr fontAlgn="auto">
              <a:spcAft>
                <a:spcPts val="0"/>
              </a:spcAft>
              <a:defRPr/>
            </a:pPr>
            <a:r>
              <a:rPr lang="en-US" dirty="0" smtClean="0"/>
              <a:t>World War I</a:t>
            </a:r>
            <a:endParaRPr lang="en-US" dirty="0"/>
          </a:p>
        </p:txBody>
      </p:sp>
      <p:sp>
        <p:nvSpPr>
          <p:cNvPr id="3" name="Subtitle 2"/>
          <p:cNvSpPr>
            <a:spLocks noGrp="1"/>
          </p:cNvSpPr>
          <p:nvPr>
            <p:ph type="subTitle" idx="1"/>
          </p:nvPr>
        </p:nvSpPr>
        <p:spPr>
          <a:xfrm>
            <a:off x="2133600" y="3375025"/>
            <a:ext cx="6172200" cy="685800"/>
          </a:xfrm>
        </p:spPr>
        <p:txBody>
          <a:bodyPr/>
          <a:lstStyle/>
          <a:p>
            <a:pPr fontAlgn="auto">
              <a:spcAft>
                <a:spcPts val="0"/>
              </a:spcAft>
              <a:defRPr/>
            </a:pPr>
            <a:r>
              <a:rPr lang="en-US" dirty="0" smtClean="0"/>
              <a:t>The Great War, The War to End All Wars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274320" indent="-256032" fontAlgn="auto">
              <a:spcAft>
                <a:spcPts val="0"/>
              </a:spcAft>
              <a:defRPr/>
            </a:pPr>
            <a:r>
              <a:rPr lang="en-US" dirty="0" smtClean="0"/>
              <a:t>Factories were mass producing weapons for the war.  </a:t>
            </a:r>
          </a:p>
          <a:p>
            <a:pPr marL="274320" indent="-256032" fontAlgn="auto">
              <a:spcAft>
                <a:spcPts val="0"/>
              </a:spcAft>
              <a:defRPr/>
            </a:pPr>
            <a:r>
              <a:rPr lang="en-US" dirty="0" smtClean="0"/>
              <a:t>Increased deaths and </a:t>
            </a:r>
            <a:r>
              <a:rPr lang="en-US" dirty="0" err="1" smtClean="0"/>
              <a:t>casuality</a:t>
            </a:r>
            <a:r>
              <a:rPr lang="en-US" dirty="0" smtClean="0"/>
              <a:t> rates for soldiers and civilians:</a:t>
            </a:r>
          </a:p>
          <a:p>
            <a:pPr marL="640080" lvl="1" indent="-256032" fontAlgn="auto">
              <a:spcAft>
                <a:spcPts val="0"/>
              </a:spcAft>
              <a:defRPr/>
            </a:pPr>
            <a:endParaRPr lang="en-US" dirty="0" smtClean="0"/>
          </a:p>
          <a:p>
            <a:pPr marL="274320" indent="-256032" fontAlgn="auto">
              <a:spcAft>
                <a:spcPts val="0"/>
              </a:spcAft>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Modern Weapons</a:t>
            </a:r>
            <a:endParaRPr lang="en-US" dirty="0"/>
          </a:p>
        </p:txBody>
      </p:sp>
      <p:graphicFrame>
        <p:nvGraphicFramePr>
          <p:cNvPr id="11" name="Table 10"/>
          <p:cNvGraphicFramePr>
            <a:graphicFrameLocks noGrp="1"/>
          </p:cNvGraphicFramePr>
          <p:nvPr/>
        </p:nvGraphicFramePr>
        <p:xfrm>
          <a:off x="1295400" y="3048000"/>
          <a:ext cx="7119936" cy="1960732"/>
        </p:xfrm>
        <a:graphic>
          <a:graphicData uri="http://schemas.openxmlformats.org/drawingml/2006/table">
            <a:tbl>
              <a:tblPr firstRow="1" bandRow="1">
                <a:tableStyleId>{5C22544A-7EE6-4342-B048-85BDC9FD1C3A}</a:tableStyleId>
              </a:tblPr>
              <a:tblGrid>
                <a:gridCol w="1186656">
                  <a:extLst>
                    <a:ext uri="{9D8B030D-6E8A-4147-A177-3AD203B41FA5}">
                      <a16:colId xmlns:a16="http://schemas.microsoft.com/office/drawing/2014/main" val="20000"/>
                    </a:ext>
                  </a:extLst>
                </a:gridCol>
                <a:gridCol w="1186656">
                  <a:extLst>
                    <a:ext uri="{9D8B030D-6E8A-4147-A177-3AD203B41FA5}">
                      <a16:colId xmlns:a16="http://schemas.microsoft.com/office/drawing/2014/main" val="20001"/>
                    </a:ext>
                  </a:extLst>
                </a:gridCol>
                <a:gridCol w="1186656">
                  <a:extLst>
                    <a:ext uri="{9D8B030D-6E8A-4147-A177-3AD203B41FA5}">
                      <a16:colId xmlns:a16="http://schemas.microsoft.com/office/drawing/2014/main" val="20002"/>
                    </a:ext>
                  </a:extLst>
                </a:gridCol>
                <a:gridCol w="1186656">
                  <a:extLst>
                    <a:ext uri="{9D8B030D-6E8A-4147-A177-3AD203B41FA5}">
                      <a16:colId xmlns:a16="http://schemas.microsoft.com/office/drawing/2014/main" val="20003"/>
                    </a:ext>
                  </a:extLst>
                </a:gridCol>
                <a:gridCol w="1186656">
                  <a:extLst>
                    <a:ext uri="{9D8B030D-6E8A-4147-A177-3AD203B41FA5}">
                      <a16:colId xmlns:a16="http://schemas.microsoft.com/office/drawing/2014/main" val="20004"/>
                    </a:ext>
                  </a:extLst>
                </a:gridCol>
                <a:gridCol w="1186656">
                  <a:extLst>
                    <a:ext uri="{9D8B030D-6E8A-4147-A177-3AD203B41FA5}">
                      <a16:colId xmlns:a16="http://schemas.microsoft.com/office/drawing/2014/main" val="20005"/>
                    </a:ext>
                  </a:extLst>
                </a:gridCol>
              </a:tblGrid>
              <a:tr h="579026">
                <a:tc>
                  <a:txBody>
                    <a:bodyPr/>
                    <a:lstStyle/>
                    <a:p>
                      <a:endParaRPr lang="en-US" sz="1800" dirty="0"/>
                    </a:p>
                  </a:txBody>
                  <a:tcPr marL="91449" marR="91449" marT="45713" marB="45713"/>
                </a:tc>
                <a:tc>
                  <a:txBody>
                    <a:bodyPr/>
                    <a:lstStyle/>
                    <a:p>
                      <a:r>
                        <a:rPr lang="en-US" sz="1600" dirty="0" smtClean="0"/>
                        <a:t>Mobilized</a:t>
                      </a:r>
                      <a:endParaRPr lang="en-US" sz="1600" dirty="0"/>
                    </a:p>
                  </a:txBody>
                  <a:tcPr marL="91449" marR="91449" marT="45713" marB="45713"/>
                </a:tc>
                <a:tc>
                  <a:txBody>
                    <a:bodyPr/>
                    <a:lstStyle/>
                    <a:p>
                      <a:r>
                        <a:rPr lang="en-US" sz="1600" dirty="0" smtClean="0"/>
                        <a:t>Killed/</a:t>
                      </a:r>
                    </a:p>
                    <a:p>
                      <a:r>
                        <a:rPr lang="en-US" sz="1600" dirty="0" smtClean="0"/>
                        <a:t>Died</a:t>
                      </a:r>
                      <a:endParaRPr lang="en-US" sz="1600" dirty="0"/>
                    </a:p>
                  </a:txBody>
                  <a:tcPr marL="91449" marR="91449" marT="45713" marB="45713"/>
                </a:tc>
                <a:tc>
                  <a:txBody>
                    <a:bodyPr/>
                    <a:lstStyle/>
                    <a:p>
                      <a:r>
                        <a:rPr lang="en-US" sz="1600" dirty="0" smtClean="0"/>
                        <a:t>Wounded</a:t>
                      </a:r>
                      <a:endParaRPr lang="en-US" sz="1600" dirty="0"/>
                    </a:p>
                  </a:txBody>
                  <a:tcPr marL="91449" marR="91449" marT="45713" marB="45713"/>
                </a:tc>
                <a:tc>
                  <a:txBody>
                    <a:bodyPr/>
                    <a:lstStyle/>
                    <a:p>
                      <a:r>
                        <a:rPr lang="en-US" sz="1600" dirty="0" smtClean="0"/>
                        <a:t>Prisoners/Missing</a:t>
                      </a:r>
                      <a:endParaRPr lang="en-US" sz="1600" dirty="0"/>
                    </a:p>
                  </a:txBody>
                  <a:tcPr marL="91449" marR="91449" marT="45713" marB="45713"/>
                </a:tc>
                <a:tc>
                  <a:txBody>
                    <a:bodyPr/>
                    <a:lstStyle/>
                    <a:p>
                      <a:r>
                        <a:rPr lang="en-US" sz="1600" dirty="0" smtClean="0"/>
                        <a:t>% of</a:t>
                      </a:r>
                      <a:r>
                        <a:rPr lang="en-US" sz="1600" baseline="0" dirty="0" smtClean="0"/>
                        <a:t> casualties</a:t>
                      </a:r>
                      <a:endParaRPr lang="en-US" sz="1600" dirty="0"/>
                    </a:p>
                  </a:txBody>
                  <a:tcPr marL="91449" marR="91449" marT="45713" marB="45713"/>
                </a:tc>
                <a:extLst>
                  <a:ext uri="{0D108BD9-81ED-4DB2-BD59-A6C34878D82A}">
                    <a16:rowId xmlns:a16="http://schemas.microsoft.com/office/drawing/2014/main" val="10000"/>
                  </a:ext>
                </a:extLst>
              </a:tr>
              <a:tr h="370780">
                <a:tc>
                  <a:txBody>
                    <a:bodyPr/>
                    <a:lstStyle/>
                    <a:p>
                      <a:r>
                        <a:rPr lang="en-US" sz="1800" dirty="0" smtClean="0"/>
                        <a:t>Allies</a:t>
                      </a:r>
                      <a:endParaRPr lang="en-US" sz="1800" dirty="0"/>
                    </a:p>
                  </a:txBody>
                  <a:tcPr marL="91449" marR="91449" marT="45713" marB="45713"/>
                </a:tc>
                <a:tc>
                  <a:txBody>
                    <a:bodyPr/>
                    <a:lstStyle/>
                    <a:p>
                      <a:r>
                        <a:rPr lang="en-US" sz="1600" dirty="0" smtClean="0"/>
                        <a:t>42,188,810</a:t>
                      </a:r>
                      <a:endParaRPr lang="en-US" sz="1600" dirty="0"/>
                    </a:p>
                  </a:txBody>
                  <a:tcPr marL="91449" marR="91449" marT="45713" marB="45713"/>
                </a:tc>
                <a:tc>
                  <a:txBody>
                    <a:bodyPr/>
                    <a:lstStyle/>
                    <a:p>
                      <a:r>
                        <a:rPr lang="en-US" sz="1600" dirty="0" smtClean="0"/>
                        <a:t>5,152,115</a:t>
                      </a:r>
                      <a:endParaRPr lang="en-US" sz="1600" dirty="0"/>
                    </a:p>
                  </a:txBody>
                  <a:tcPr marL="91449" marR="91449" marT="45713" marB="45713"/>
                </a:tc>
                <a:tc>
                  <a:txBody>
                    <a:bodyPr/>
                    <a:lstStyle/>
                    <a:p>
                      <a:r>
                        <a:rPr lang="en-US" sz="1600" dirty="0" smtClean="0"/>
                        <a:t>12,831,004</a:t>
                      </a:r>
                      <a:endParaRPr lang="en-US" sz="1600" dirty="0"/>
                    </a:p>
                  </a:txBody>
                  <a:tcPr marL="91449" marR="91449" marT="45713" marB="45713"/>
                </a:tc>
                <a:tc>
                  <a:txBody>
                    <a:bodyPr/>
                    <a:lstStyle/>
                    <a:p>
                      <a:r>
                        <a:rPr lang="en-US" sz="1600" dirty="0" smtClean="0"/>
                        <a:t>4,121,090</a:t>
                      </a:r>
                      <a:endParaRPr lang="en-US" sz="1600" dirty="0"/>
                    </a:p>
                  </a:txBody>
                  <a:tcPr marL="91449" marR="91449" marT="45713" marB="45713"/>
                </a:tc>
                <a:tc>
                  <a:txBody>
                    <a:bodyPr/>
                    <a:lstStyle/>
                    <a:p>
                      <a:r>
                        <a:rPr lang="en-US" sz="1600" dirty="0" smtClean="0"/>
                        <a:t>52%</a:t>
                      </a:r>
                      <a:endParaRPr lang="en-US" sz="1600" dirty="0"/>
                    </a:p>
                  </a:txBody>
                  <a:tcPr marL="91449" marR="91449" marT="45713" marB="45713"/>
                </a:tc>
                <a:extLst>
                  <a:ext uri="{0D108BD9-81ED-4DB2-BD59-A6C34878D82A}">
                    <a16:rowId xmlns:a16="http://schemas.microsoft.com/office/drawing/2014/main" val="10001"/>
                  </a:ext>
                </a:extLst>
              </a:tr>
              <a:tr h="639977">
                <a:tc>
                  <a:txBody>
                    <a:bodyPr/>
                    <a:lstStyle/>
                    <a:p>
                      <a:r>
                        <a:rPr lang="en-US" sz="1800" dirty="0" smtClean="0"/>
                        <a:t>Central Powers</a:t>
                      </a:r>
                      <a:endParaRPr lang="en-US" sz="1800" dirty="0"/>
                    </a:p>
                  </a:txBody>
                  <a:tcPr marL="91449" marR="91449" marT="45713" marB="45713"/>
                </a:tc>
                <a:tc>
                  <a:txBody>
                    <a:bodyPr/>
                    <a:lstStyle/>
                    <a:p>
                      <a:r>
                        <a:rPr lang="en-US" sz="1600" dirty="0" smtClean="0"/>
                        <a:t>22,850,000</a:t>
                      </a:r>
                      <a:endParaRPr lang="en-US" sz="1600" dirty="0"/>
                    </a:p>
                  </a:txBody>
                  <a:tcPr marL="91449" marR="91449" marT="45713" marB="45713"/>
                </a:tc>
                <a:tc>
                  <a:txBody>
                    <a:bodyPr/>
                    <a:lstStyle/>
                    <a:p>
                      <a:r>
                        <a:rPr lang="en-US" sz="1600" dirty="0" smtClean="0"/>
                        <a:t>3,386,200</a:t>
                      </a:r>
                      <a:endParaRPr lang="en-US" sz="1600" dirty="0"/>
                    </a:p>
                  </a:txBody>
                  <a:tcPr marL="91449" marR="91449" marT="45713" marB="45713"/>
                </a:tc>
                <a:tc>
                  <a:txBody>
                    <a:bodyPr/>
                    <a:lstStyle/>
                    <a:p>
                      <a:r>
                        <a:rPr lang="en-US" sz="1600" dirty="0" smtClean="0"/>
                        <a:t>8,388,448</a:t>
                      </a:r>
                      <a:endParaRPr lang="en-US" sz="1600" dirty="0"/>
                    </a:p>
                  </a:txBody>
                  <a:tcPr marL="91449" marR="91449" marT="45713" marB="45713"/>
                </a:tc>
                <a:tc>
                  <a:txBody>
                    <a:bodyPr/>
                    <a:lstStyle/>
                    <a:p>
                      <a:r>
                        <a:rPr lang="en-US" sz="1600" dirty="0" smtClean="0"/>
                        <a:t>3,629,829</a:t>
                      </a:r>
                      <a:endParaRPr lang="en-US" sz="1600" dirty="0"/>
                    </a:p>
                  </a:txBody>
                  <a:tcPr marL="91449" marR="91449" marT="45713" marB="45713"/>
                </a:tc>
                <a:tc>
                  <a:txBody>
                    <a:bodyPr/>
                    <a:lstStyle/>
                    <a:p>
                      <a:r>
                        <a:rPr lang="en-US" sz="1600" dirty="0" smtClean="0"/>
                        <a:t>67%</a:t>
                      </a:r>
                      <a:endParaRPr lang="en-US" sz="1600" dirty="0"/>
                    </a:p>
                  </a:txBody>
                  <a:tcPr marL="91449" marR="91449" marT="45713" marB="45713"/>
                </a:tc>
                <a:extLst>
                  <a:ext uri="{0D108BD9-81ED-4DB2-BD59-A6C34878D82A}">
                    <a16:rowId xmlns:a16="http://schemas.microsoft.com/office/drawing/2014/main" val="10002"/>
                  </a:ext>
                </a:extLst>
              </a:tr>
              <a:tr h="370780">
                <a:tc>
                  <a:txBody>
                    <a:bodyPr/>
                    <a:lstStyle/>
                    <a:p>
                      <a:r>
                        <a:rPr lang="en-US" sz="1800" dirty="0" smtClean="0"/>
                        <a:t>Total</a:t>
                      </a:r>
                      <a:endParaRPr lang="en-US" sz="1800" dirty="0"/>
                    </a:p>
                  </a:txBody>
                  <a:tcPr marL="91449" marR="91449" marT="45713" marB="45713"/>
                </a:tc>
                <a:tc>
                  <a:txBody>
                    <a:bodyPr/>
                    <a:lstStyle/>
                    <a:p>
                      <a:r>
                        <a:rPr lang="en-US" sz="1600" dirty="0" smtClean="0"/>
                        <a:t>65,038,810</a:t>
                      </a:r>
                      <a:endParaRPr lang="en-US" sz="1600" dirty="0"/>
                    </a:p>
                  </a:txBody>
                  <a:tcPr marL="91449" marR="91449" marT="45713" marB="45713"/>
                </a:tc>
                <a:tc>
                  <a:txBody>
                    <a:bodyPr/>
                    <a:lstStyle/>
                    <a:p>
                      <a:r>
                        <a:rPr lang="en-US" sz="1600" dirty="0" smtClean="0"/>
                        <a:t>8,538,315</a:t>
                      </a:r>
                      <a:endParaRPr lang="en-US" sz="1600" dirty="0"/>
                    </a:p>
                  </a:txBody>
                  <a:tcPr marL="91449" marR="91449" marT="45713" marB="45713"/>
                </a:tc>
                <a:tc>
                  <a:txBody>
                    <a:bodyPr/>
                    <a:lstStyle/>
                    <a:p>
                      <a:r>
                        <a:rPr lang="en-US" sz="1600" dirty="0" smtClean="0"/>
                        <a:t>21,219,452</a:t>
                      </a:r>
                      <a:endParaRPr lang="en-US" sz="1600" dirty="0"/>
                    </a:p>
                  </a:txBody>
                  <a:tcPr marL="91449" marR="91449" marT="45713" marB="45713"/>
                </a:tc>
                <a:tc>
                  <a:txBody>
                    <a:bodyPr/>
                    <a:lstStyle/>
                    <a:p>
                      <a:r>
                        <a:rPr lang="en-US" sz="1600" dirty="0" smtClean="0"/>
                        <a:t>7,750,919</a:t>
                      </a:r>
                      <a:endParaRPr lang="en-US" sz="1600" dirty="0"/>
                    </a:p>
                  </a:txBody>
                  <a:tcPr marL="91449" marR="91449" marT="45713" marB="45713"/>
                </a:tc>
                <a:tc>
                  <a:txBody>
                    <a:bodyPr/>
                    <a:lstStyle/>
                    <a:p>
                      <a:r>
                        <a:rPr lang="en-US" sz="1600" dirty="0" smtClean="0"/>
                        <a:t>57%</a:t>
                      </a:r>
                      <a:endParaRPr lang="en-US" sz="1600" dirty="0"/>
                    </a:p>
                  </a:txBody>
                  <a:tcPr marL="91449" marR="91449" marT="45713" marB="45713"/>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3400" y="5867400"/>
            <a:ext cx="7543800" cy="914400"/>
          </a:xfrm>
        </p:spPr>
        <p:txBody>
          <a:bodyPr/>
          <a:lstStyle/>
          <a:p>
            <a:pPr fontAlgn="auto">
              <a:spcAft>
                <a:spcPts val="0"/>
              </a:spcAft>
              <a:defRPr/>
            </a:pPr>
            <a:r>
              <a:rPr lang="en-US" dirty="0" smtClean="0"/>
              <a:t>Modern Weapons</a:t>
            </a:r>
            <a:endParaRPr lang="en-US" dirty="0"/>
          </a:p>
        </p:txBody>
      </p:sp>
      <p:graphicFrame>
        <p:nvGraphicFramePr>
          <p:cNvPr id="4" name="Table 3"/>
          <p:cNvGraphicFramePr>
            <a:graphicFrameLocks noGrp="1"/>
          </p:cNvGraphicFramePr>
          <p:nvPr/>
        </p:nvGraphicFramePr>
        <p:xfrm>
          <a:off x="762000" y="304800"/>
          <a:ext cx="7543800" cy="5645151"/>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381043">
                <a:tc>
                  <a:txBody>
                    <a:bodyPr/>
                    <a:lstStyle/>
                    <a:p>
                      <a:r>
                        <a:rPr lang="en-US" sz="1800" dirty="0" smtClean="0"/>
                        <a:t>Weapon</a:t>
                      </a:r>
                      <a:endParaRPr lang="en-US" sz="1800" dirty="0"/>
                    </a:p>
                  </a:txBody>
                  <a:tcPr marT="45725" marB="45725"/>
                </a:tc>
                <a:tc>
                  <a:txBody>
                    <a:bodyPr/>
                    <a:lstStyle/>
                    <a:p>
                      <a:r>
                        <a:rPr lang="en-US" sz="1800" dirty="0" smtClean="0"/>
                        <a:t>Impact</a:t>
                      </a:r>
                      <a:endParaRPr lang="en-US" sz="1800" dirty="0"/>
                    </a:p>
                  </a:txBody>
                  <a:tcPr marT="45725" marB="45725"/>
                </a:tc>
                <a:extLst>
                  <a:ext uri="{0D108BD9-81ED-4DB2-BD59-A6C34878D82A}">
                    <a16:rowId xmlns:a16="http://schemas.microsoft.com/office/drawing/2014/main" val="10000"/>
                  </a:ext>
                </a:extLst>
              </a:tr>
              <a:tr h="914503">
                <a:tc>
                  <a:txBody>
                    <a:bodyPr/>
                    <a:lstStyle/>
                    <a:p>
                      <a:r>
                        <a:rPr lang="en-US" sz="1800" dirty="0" smtClean="0"/>
                        <a:t>Airplanes</a:t>
                      </a:r>
                      <a:endParaRPr lang="en-US" sz="1800" dirty="0"/>
                    </a:p>
                  </a:txBody>
                  <a:tcPr marT="45725" marB="45725"/>
                </a:tc>
                <a:tc>
                  <a:txBody>
                    <a:bodyPr/>
                    <a:lstStyle/>
                    <a:p>
                      <a:r>
                        <a:rPr lang="en-US" sz="1800" dirty="0" smtClean="0"/>
                        <a:t>First</a:t>
                      </a:r>
                      <a:r>
                        <a:rPr lang="en-US" sz="1800" baseline="0" dirty="0" smtClean="0"/>
                        <a:t> time in war.  Used mostly for spying on enemy troops.  Eventually carried bombs and guns to fire on troops.</a:t>
                      </a:r>
                      <a:endParaRPr lang="en-US" sz="1800" dirty="0"/>
                    </a:p>
                  </a:txBody>
                  <a:tcPr marT="45725" marB="45725"/>
                </a:tc>
                <a:extLst>
                  <a:ext uri="{0D108BD9-81ED-4DB2-BD59-A6C34878D82A}">
                    <a16:rowId xmlns:a16="http://schemas.microsoft.com/office/drawing/2014/main" val="10001"/>
                  </a:ext>
                </a:extLst>
              </a:tr>
              <a:tr h="640152">
                <a:tc>
                  <a:txBody>
                    <a:bodyPr/>
                    <a:lstStyle/>
                    <a:p>
                      <a:r>
                        <a:rPr lang="en-US" sz="1800" dirty="0" smtClean="0"/>
                        <a:t>Submarines</a:t>
                      </a:r>
                      <a:endParaRPr lang="en-US" sz="1800" dirty="0"/>
                    </a:p>
                  </a:txBody>
                  <a:tcPr marT="45725" marB="45725"/>
                </a:tc>
                <a:tc>
                  <a:txBody>
                    <a:bodyPr/>
                    <a:lstStyle/>
                    <a:p>
                      <a:r>
                        <a:rPr lang="en-US" sz="1800" dirty="0" smtClean="0"/>
                        <a:t>Fired on enemy</a:t>
                      </a:r>
                      <a:r>
                        <a:rPr lang="en-US" sz="1800" baseline="0" dirty="0" smtClean="0"/>
                        <a:t> navy ships and merchant vessels.  German subs called U-boats.</a:t>
                      </a:r>
                      <a:endParaRPr lang="en-US" sz="1800" dirty="0"/>
                    </a:p>
                  </a:txBody>
                  <a:tcPr marT="45725" marB="45725"/>
                </a:tc>
                <a:extLst>
                  <a:ext uri="{0D108BD9-81ED-4DB2-BD59-A6C34878D82A}">
                    <a16:rowId xmlns:a16="http://schemas.microsoft.com/office/drawing/2014/main" val="10002"/>
                  </a:ext>
                </a:extLst>
              </a:tr>
              <a:tr h="640152">
                <a:tc>
                  <a:txBody>
                    <a:bodyPr/>
                    <a:lstStyle/>
                    <a:p>
                      <a:r>
                        <a:rPr lang="en-US" sz="1800" dirty="0" smtClean="0"/>
                        <a:t>Machine guns</a:t>
                      </a:r>
                      <a:endParaRPr lang="en-US" sz="1800" dirty="0"/>
                    </a:p>
                  </a:txBody>
                  <a:tcPr marT="45725" marB="45725"/>
                </a:tc>
                <a:tc>
                  <a:txBody>
                    <a:bodyPr/>
                    <a:lstStyle/>
                    <a:p>
                      <a:r>
                        <a:rPr lang="en-US" sz="1800" dirty="0" smtClean="0"/>
                        <a:t>Took 4-6 men to operate.  Could fire 400 bullets a minute</a:t>
                      </a:r>
                      <a:r>
                        <a:rPr lang="en-US" sz="1800" baseline="0" dirty="0" smtClean="0"/>
                        <a:t> (= to 100 guns).  </a:t>
                      </a:r>
                      <a:endParaRPr lang="en-US" sz="1800" dirty="0"/>
                    </a:p>
                  </a:txBody>
                  <a:tcPr marT="45725" marB="45725"/>
                </a:tc>
                <a:extLst>
                  <a:ext uri="{0D108BD9-81ED-4DB2-BD59-A6C34878D82A}">
                    <a16:rowId xmlns:a16="http://schemas.microsoft.com/office/drawing/2014/main" val="10003"/>
                  </a:ext>
                </a:extLst>
              </a:tr>
              <a:tr h="914503">
                <a:tc>
                  <a:txBody>
                    <a:bodyPr/>
                    <a:lstStyle/>
                    <a:p>
                      <a:r>
                        <a:rPr lang="en-US" sz="1800" dirty="0" smtClean="0"/>
                        <a:t>Long-range</a:t>
                      </a:r>
                      <a:r>
                        <a:rPr lang="en-US" sz="1800" baseline="0" dirty="0" smtClean="0"/>
                        <a:t> artillery</a:t>
                      </a:r>
                      <a:endParaRPr lang="en-US" sz="1800" dirty="0"/>
                    </a:p>
                  </a:txBody>
                  <a:tcPr marT="45725" marB="45725"/>
                </a:tc>
                <a:tc>
                  <a:txBody>
                    <a:bodyPr/>
                    <a:lstStyle/>
                    <a:p>
                      <a:r>
                        <a:rPr lang="en-US" sz="1800" dirty="0" smtClean="0"/>
                        <a:t>Took up to 12 men</a:t>
                      </a:r>
                      <a:r>
                        <a:rPr lang="en-US" sz="1800" baseline="0" dirty="0" smtClean="0"/>
                        <a:t> to operate.  Could shoot up to 75 miles away.  Terrorized troops well behind fighting lines</a:t>
                      </a:r>
                      <a:endParaRPr lang="en-US" sz="1800" dirty="0"/>
                    </a:p>
                  </a:txBody>
                  <a:tcPr marT="45725" marB="45725"/>
                </a:tc>
                <a:extLst>
                  <a:ext uri="{0D108BD9-81ED-4DB2-BD59-A6C34878D82A}">
                    <a16:rowId xmlns:a16="http://schemas.microsoft.com/office/drawing/2014/main" val="10004"/>
                  </a:ext>
                </a:extLst>
              </a:tr>
              <a:tr h="914503">
                <a:tc>
                  <a:txBody>
                    <a:bodyPr/>
                    <a:lstStyle/>
                    <a:p>
                      <a:r>
                        <a:rPr lang="en-US" sz="1800" dirty="0" smtClean="0"/>
                        <a:t>Tanks</a:t>
                      </a:r>
                      <a:endParaRPr lang="en-US" sz="1800" dirty="0"/>
                    </a:p>
                  </a:txBody>
                  <a:tcPr marT="45725" marB="45725"/>
                </a:tc>
                <a:tc>
                  <a:txBody>
                    <a:bodyPr/>
                    <a:lstStyle/>
                    <a:p>
                      <a:r>
                        <a:rPr lang="en-US" sz="1800" dirty="0" smtClean="0"/>
                        <a:t>Used</a:t>
                      </a:r>
                      <a:r>
                        <a:rPr lang="en-US" sz="1800" baseline="0" dirty="0" smtClean="0"/>
                        <a:t> toward the end of the war.  Could roll through barbed wire.  Provided protection for attacking soldiers</a:t>
                      </a:r>
                      <a:endParaRPr lang="en-US" sz="1800" dirty="0"/>
                    </a:p>
                  </a:txBody>
                  <a:tcPr marT="45725" marB="45725"/>
                </a:tc>
                <a:extLst>
                  <a:ext uri="{0D108BD9-81ED-4DB2-BD59-A6C34878D82A}">
                    <a16:rowId xmlns:a16="http://schemas.microsoft.com/office/drawing/2014/main" val="10005"/>
                  </a:ext>
                </a:extLst>
              </a:tr>
              <a:tr h="600143">
                <a:tc>
                  <a:txBody>
                    <a:bodyPr/>
                    <a:lstStyle/>
                    <a:p>
                      <a:r>
                        <a:rPr lang="en-US" sz="1800" dirty="0" smtClean="0"/>
                        <a:t>Flamethrower</a:t>
                      </a:r>
                      <a:endParaRPr lang="en-US" sz="1800" dirty="0"/>
                    </a:p>
                  </a:txBody>
                  <a:tcPr marT="45725" marB="45725"/>
                </a:tc>
                <a:tc>
                  <a:txBody>
                    <a:bodyPr/>
                    <a:lstStyle/>
                    <a:p>
                      <a:r>
                        <a:rPr lang="en-US" sz="1800" dirty="0" smtClean="0"/>
                        <a:t>Shot</a:t>
                      </a:r>
                      <a:r>
                        <a:rPr lang="en-US" sz="1800" baseline="0" dirty="0" smtClean="0"/>
                        <a:t> fire at troops and into foxholes</a:t>
                      </a:r>
                      <a:endParaRPr lang="en-US" sz="1800" dirty="0"/>
                    </a:p>
                  </a:txBody>
                  <a:tcPr marT="45725" marB="45725"/>
                </a:tc>
                <a:extLst>
                  <a:ext uri="{0D108BD9-81ED-4DB2-BD59-A6C34878D82A}">
                    <a16:rowId xmlns:a16="http://schemas.microsoft.com/office/drawing/2014/main" val="10006"/>
                  </a:ext>
                </a:extLst>
              </a:tr>
              <a:tr h="640152">
                <a:tc>
                  <a:txBody>
                    <a:bodyPr/>
                    <a:lstStyle/>
                    <a:p>
                      <a:r>
                        <a:rPr lang="en-US" sz="1800" dirty="0" smtClean="0"/>
                        <a:t>Poison gas</a:t>
                      </a:r>
                      <a:endParaRPr lang="en-US" sz="1800" dirty="0"/>
                    </a:p>
                  </a:txBody>
                  <a:tcPr marT="45725" marB="45725"/>
                </a:tc>
                <a:tc>
                  <a:txBody>
                    <a:bodyPr/>
                    <a:lstStyle/>
                    <a:p>
                      <a:r>
                        <a:rPr lang="en-US" sz="1800" dirty="0" smtClean="0"/>
                        <a:t>Chlorine gas:  Suffocates</a:t>
                      </a:r>
                      <a:r>
                        <a:rPr lang="en-US" sz="1800" baseline="0" dirty="0" smtClean="0"/>
                        <a:t> a person, Mustard gas: burns/blisters any exposed skin</a:t>
                      </a:r>
                      <a:endParaRPr lang="en-US" sz="1800" dirty="0"/>
                    </a:p>
                  </a:txBody>
                  <a:tcPr marT="45725" marB="45725"/>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blog.deborahblum.com/wp-content/uploads/2010/04/photo.soldierintrench.Cdn_.WWI_.1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656272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5257800"/>
            <a:ext cx="7543800" cy="914400"/>
          </a:xfrm>
        </p:spPr>
        <p:txBody>
          <a:bodyPr/>
          <a:lstStyle/>
          <a:p>
            <a:pPr fontAlgn="auto">
              <a:spcAft>
                <a:spcPts val="0"/>
              </a:spcAft>
              <a:defRPr/>
            </a:pPr>
            <a:r>
              <a:rPr lang="en-US" dirty="0" smtClean="0"/>
              <a:t>Trench and foxhole</a:t>
            </a:r>
            <a:endParaRPr lang="en-US" dirty="0"/>
          </a:p>
        </p:txBody>
      </p:sp>
      <p:sp>
        <p:nvSpPr>
          <p:cNvPr id="3" name="Content Placeholder 2"/>
          <p:cNvSpPr>
            <a:spLocks noGrp="1"/>
          </p:cNvSpPr>
          <p:nvPr>
            <p:ph sz="quarter" idx="13"/>
          </p:nvPr>
        </p:nvSpPr>
        <p:spPr>
          <a:xfrm>
            <a:off x="1344613" y="658813"/>
            <a:ext cx="3273425" cy="3429000"/>
          </a:xfrm>
        </p:spPr>
        <p:txBody>
          <a:bodyPr/>
          <a:lstStyle/>
          <a:p>
            <a:pPr marL="274320" indent="-256032" fontAlgn="auto">
              <a:spcAft>
                <a:spcPts val="0"/>
              </a:spcAft>
              <a:defRPr/>
            </a:pPr>
            <a:endParaRPr lang="en-US" dirty="0"/>
          </a:p>
        </p:txBody>
      </p:sp>
      <p:sp>
        <p:nvSpPr>
          <p:cNvPr id="4" name="Content Placeholder 3"/>
          <p:cNvSpPr>
            <a:spLocks noGrp="1"/>
          </p:cNvSpPr>
          <p:nvPr>
            <p:ph sz="quarter" idx="14"/>
          </p:nvPr>
        </p:nvSpPr>
        <p:spPr>
          <a:xfrm>
            <a:off x="5029200" y="658813"/>
            <a:ext cx="3273425" cy="3432175"/>
          </a:xfrm>
        </p:spPr>
        <p:txBody>
          <a:bodyPr/>
          <a:lstStyle/>
          <a:p>
            <a:pPr marL="274320" indent="-256032" fontAlgn="auto">
              <a:spcAft>
                <a:spcPts val="0"/>
              </a:spcAft>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sz="quarter" idx="13"/>
          </p:nvPr>
        </p:nvSpPr>
        <p:spPr>
          <a:xfrm>
            <a:off x="1344613" y="658813"/>
            <a:ext cx="3273425" cy="3429000"/>
          </a:xfrm>
        </p:spPr>
        <p:txBody>
          <a:bodyPr/>
          <a:lstStyle/>
          <a:p>
            <a:pPr marL="274320" indent="-256032" fontAlgn="auto">
              <a:spcAft>
                <a:spcPts val="0"/>
              </a:spcAft>
              <a:defRPr/>
            </a:pPr>
            <a:endParaRPr lang="en-US" dirty="0"/>
          </a:p>
        </p:txBody>
      </p:sp>
      <p:sp>
        <p:nvSpPr>
          <p:cNvPr id="4" name="Content Placeholder 3"/>
          <p:cNvSpPr>
            <a:spLocks noGrp="1"/>
          </p:cNvSpPr>
          <p:nvPr>
            <p:ph sz="quarter" idx="14"/>
          </p:nvPr>
        </p:nvSpPr>
        <p:spPr>
          <a:xfrm>
            <a:off x="5029200" y="658813"/>
            <a:ext cx="3273425" cy="3432175"/>
          </a:xfrm>
        </p:spPr>
        <p:txBody>
          <a:bodyPr/>
          <a:lstStyle/>
          <a:p>
            <a:pPr marL="274320" indent="-256032" fontAlgn="auto">
              <a:spcAft>
                <a:spcPts val="0"/>
              </a:spcAft>
              <a:defRPr/>
            </a:pPr>
            <a:endParaRPr lang="en-US" dirty="0"/>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8950"/>
            <a:ext cx="38576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
            <a:ext cx="38100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3648075"/>
            <a:ext cx="41719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429000"/>
            <a:ext cx="23907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U.S. Entry</a:t>
            </a:r>
            <a:endParaRPr lang="en-US" dirty="0"/>
          </a:p>
        </p:txBody>
      </p:sp>
      <p:sp>
        <p:nvSpPr>
          <p:cNvPr id="3" name="Content Placeholder 2"/>
          <p:cNvSpPr>
            <a:spLocks noGrp="1"/>
          </p:cNvSpPr>
          <p:nvPr>
            <p:ph idx="1"/>
          </p:nvPr>
        </p:nvSpPr>
        <p:spPr>
          <a:xfrm>
            <a:off x="2667000" y="685800"/>
            <a:ext cx="5562600" cy="4114800"/>
          </a:xfrm>
        </p:spPr>
        <p:txBody>
          <a:bodyPr>
            <a:normAutofit fontScale="92500"/>
          </a:bodyPr>
          <a:lstStyle/>
          <a:p>
            <a:pPr marL="274320" indent="-256032" fontAlgn="auto">
              <a:spcAft>
                <a:spcPts val="0"/>
              </a:spcAft>
              <a:defRPr/>
            </a:pPr>
            <a:r>
              <a:rPr lang="en-US" sz="2800" dirty="0" smtClean="0"/>
              <a:t>President Woodrow Wilson wanted to remain neutral.  (Isolationist)</a:t>
            </a:r>
          </a:p>
          <a:p>
            <a:pPr marL="274320" indent="-256032" fontAlgn="auto">
              <a:spcAft>
                <a:spcPts val="0"/>
              </a:spcAft>
              <a:defRPr/>
            </a:pPr>
            <a:r>
              <a:rPr lang="en-US" sz="2800" dirty="0" smtClean="0"/>
              <a:t>At first, we traded and made loans to both Allies and Central Powers.</a:t>
            </a:r>
          </a:p>
          <a:p>
            <a:pPr marL="274320" indent="-256032" fontAlgn="auto">
              <a:spcAft>
                <a:spcPts val="0"/>
              </a:spcAft>
              <a:defRPr/>
            </a:pPr>
            <a:r>
              <a:rPr lang="en-US" sz="2800" dirty="0" smtClean="0"/>
              <a:t>U.S. supported a British blockade of Germany (stopped all imports)</a:t>
            </a:r>
          </a:p>
          <a:p>
            <a:pPr marL="274320" indent="-256032" fontAlgn="auto">
              <a:spcAft>
                <a:spcPts val="0"/>
              </a:spcAft>
              <a:defRPr/>
            </a:pPr>
            <a:r>
              <a:rPr lang="en-US" sz="2800" dirty="0" smtClean="0"/>
              <a:t>Germans retaliated with U-boats.</a:t>
            </a:r>
            <a:endParaRPr lang="en-US" sz="2800" dirty="0"/>
          </a:p>
        </p:txBody>
      </p:sp>
      <p:pic>
        <p:nvPicPr>
          <p:cNvPr id="20484" name="Picture 2" descr="http://upload.wikimedia.org/wikipedia/commons/thumb/4/4d/Woodrow_Wilson-H%26E.jpg/220px-Woodrow_Wilson-H%2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447800"/>
            <a:ext cx="2095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U.S. Entry</a:t>
            </a:r>
            <a:endParaRPr lang="en-US" dirty="0"/>
          </a:p>
        </p:txBody>
      </p:sp>
      <p:sp>
        <p:nvSpPr>
          <p:cNvPr id="3" name="Content Placeholder 2"/>
          <p:cNvSpPr>
            <a:spLocks noGrp="1"/>
          </p:cNvSpPr>
          <p:nvPr>
            <p:ph sz="quarter" idx="13"/>
          </p:nvPr>
        </p:nvSpPr>
        <p:spPr>
          <a:xfrm>
            <a:off x="381000" y="685800"/>
            <a:ext cx="3273425" cy="4191000"/>
          </a:xfrm>
        </p:spPr>
        <p:txBody>
          <a:bodyPr/>
          <a:lstStyle/>
          <a:p>
            <a:pPr marL="274320" indent="-256032" fontAlgn="auto">
              <a:spcAft>
                <a:spcPts val="0"/>
              </a:spcAft>
              <a:defRPr/>
            </a:pPr>
            <a:r>
              <a:rPr lang="en-US" sz="2400" dirty="0" smtClean="0"/>
              <a:t>In 1915, Germany fired on the British passenger ship, the Lusitania.</a:t>
            </a:r>
          </a:p>
          <a:p>
            <a:pPr marL="274320" indent="-256032" fontAlgn="auto">
              <a:spcAft>
                <a:spcPts val="0"/>
              </a:spcAft>
              <a:defRPr/>
            </a:pPr>
            <a:r>
              <a:rPr lang="en-US" sz="2400" dirty="0" smtClean="0"/>
              <a:t>1,200 people died, including 128 Americans. </a:t>
            </a:r>
          </a:p>
          <a:p>
            <a:pPr marL="274320" indent="-256032" fontAlgn="auto">
              <a:spcAft>
                <a:spcPts val="0"/>
              </a:spcAft>
              <a:defRPr/>
            </a:pPr>
            <a:r>
              <a:rPr lang="en-US" sz="2400" dirty="0" smtClean="0"/>
              <a:t>Americans are angry, but Wilson won’t enter war.</a:t>
            </a:r>
            <a:endParaRPr lang="en-US" sz="2400" dirty="0"/>
          </a:p>
        </p:txBody>
      </p:sp>
      <p:sp>
        <p:nvSpPr>
          <p:cNvPr id="4" name="Content Placeholder 3"/>
          <p:cNvSpPr>
            <a:spLocks noGrp="1"/>
          </p:cNvSpPr>
          <p:nvPr>
            <p:ph sz="quarter" idx="14"/>
          </p:nvPr>
        </p:nvSpPr>
        <p:spPr>
          <a:xfrm>
            <a:off x="5029200" y="658813"/>
            <a:ext cx="3273425" cy="3432175"/>
          </a:xfrm>
        </p:spPr>
        <p:txBody>
          <a:bodyPr/>
          <a:lstStyle/>
          <a:p>
            <a:pPr marL="274320" indent="-256032" fontAlgn="auto">
              <a:spcAft>
                <a:spcPts val="0"/>
              </a:spcAft>
              <a:defRPr/>
            </a:pPr>
            <a:endParaRPr lang="en-US" dirty="0"/>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00200"/>
            <a:ext cx="5238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33600" y="685800"/>
            <a:ext cx="6096000" cy="4419600"/>
          </a:xfrm>
        </p:spPr>
        <p:txBody>
          <a:bodyPr>
            <a:noAutofit/>
          </a:bodyPr>
          <a:lstStyle/>
          <a:p>
            <a:pPr marL="274320" indent="-256032" fontAlgn="auto">
              <a:spcAft>
                <a:spcPts val="0"/>
              </a:spcAft>
              <a:defRPr/>
            </a:pPr>
            <a:r>
              <a:rPr lang="en-US" sz="2400" dirty="0" smtClean="0"/>
              <a:t>1916:  Germans promise to give warning to U.S. boats before sinking them</a:t>
            </a:r>
          </a:p>
          <a:p>
            <a:pPr marL="274320" indent="-256032" fontAlgn="auto">
              <a:spcAft>
                <a:spcPts val="0"/>
              </a:spcAft>
              <a:defRPr/>
            </a:pPr>
            <a:r>
              <a:rPr lang="en-US" sz="2400" dirty="0" smtClean="0"/>
              <a:t>January 1917:  Zimmermann Telegram discovered.  German official sends telegram to German ambassador in Mexico.  If Mexico becomes allies with the Central Powers and attacks the U.S., they would win back land in the southwest United States once the war was over.</a:t>
            </a:r>
          </a:p>
          <a:p>
            <a:pPr marL="274320" indent="-256032" fontAlgn="auto">
              <a:spcAft>
                <a:spcPts val="0"/>
              </a:spcAft>
              <a:defRPr/>
            </a:pPr>
            <a:r>
              <a:rPr lang="en-US" sz="2400" dirty="0" smtClean="0"/>
              <a:t>February 1917:  Germany starts sinking U.S. ships without warning</a:t>
            </a:r>
            <a:endParaRPr lang="en-US" sz="2400" dirty="0"/>
          </a:p>
        </p:txBody>
      </p:sp>
      <p:sp>
        <p:nvSpPr>
          <p:cNvPr id="5" name="Title 4"/>
          <p:cNvSpPr>
            <a:spLocks noGrp="1"/>
          </p:cNvSpPr>
          <p:nvPr>
            <p:ph type="title"/>
          </p:nvPr>
        </p:nvSpPr>
        <p:spPr>
          <a:xfrm>
            <a:off x="762000" y="5257800"/>
            <a:ext cx="7543800" cy="914400"/>
          </a:xfrm>
        </p:spPr>
        <p:txBody>
          <a:bodyPr/>
          <a:lstStyle/>
          <a:p>
            <a:pPr fontAlgn="auto">
              <a:spcAft>
                <a:spcPts val="0"/>
              </a:spcAft>
              <a:defRPr/>
            </a:pPr>
            <a:r>
              <a:rPr lang="en-US" dirty="0" smtClean="0"/>
              <a:t>U.S. Entry</a:t>
            </a:r>
            <a:endParaRPr lang="en-US" dirty="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828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smtClean="0"/>
              <a:t>Zimmermann Telegram</a:t>
            </a:r>
            <a:endParaRPr lang="en-US" dirty="0"/>
          </a:p>
        </p:txBody>
      </p:sp>
      <p:pic>
        <p:nvPicPr>
          <p:cNvPr id="23555" name="Picture 4" descr="File:Zimmermann Telegr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
            <a:ext cx="3762375"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304800"/>
            <a:ext cx="4953000" cy="3810000"/>
          </a:xfrm>
        </p:spPr>
        <p:txBody>
          <a:bodyPr>
            <a:normAutofit/>
          </a:bodyPr>
          <a:lstStyle/>
          <a:p>
            <a:pPr marL="274320" indent="-256032" fontAlgn="auto">
              <a:spcAft>
                <a:spcPts val="0"/>
              </a:spcAft>
              <a:defRPr/>
            </a:pPr>
            <a:r>
              <a:rPr lang="en-US" dirty="0" smtClean="0"/>
              <a:t>U.S. declares war April 6, 1917.</a:t>
            </a:r>
          </a:p>
          <a:p>
            <a:pPr marL="274320" indent="-256032" fontAlgn="auto">
              <a:spcAft>
                <a:spcPts val="0"/>
              </a:spcAft>
              <a:defRPr/>
            </a:pPr>
            <a:r>
              <a:rPr lang="en-US" dirty="0" smtClean="0"/>
              <a:t>First soldiers, “doughboys” arrive in France in June 1917.</a:t>
            </a:r>
          </a:p>
          <a:p>
            <a:pPr marL="274320" indent="-256032" fontAlgn="auto">
              <a:spcAft>
                <a:spcPts val="0"/>
              </a:spcAft>
              <a:defRPr/>
            </a:pPr>
            <a:r>
              <a:rPr lang="en-US" dirty="0" smtClean="0"/>
              <a:t>Selective Service Act is passed to increase the size of the U.S. military</a:t>
            </a:r>
          </a:p>
          <a:p>
            <a:pPr marL="274320" indent="-256032" fontAlgn="auto">
              <a:spcAft>
                <a:spcPts val="0"/>
              </a:spcAft>
              <a:defRPr/>
            </a:pPr>
            <a:r>
              <a:rPr lang="en-US" dirty="0" smtClean="0"/>
              <a:t>May 1918:  over 1,000,000 U.S. soldiers in France</a:t>
            </a:r>
            <a:endParaRPr lang="en-US" dirty="0"/>
          </a:p>
        </p:txBody>
      </p:sp>
      <p:sp>
        <p:nvSpPr>
          <p:cNvPr id="5" name="Text Placeholder 4"/>
          <p:cNvSpPr>
            <a:spLocks noGrp="1"/>
          </p:cNvSpPr>
          <p:nvPr>
            <p:ph type="body" sz="half" idx="2"/>
          </p:nvPr>
        </p:nvSpPr>
        <p:spPr>
          <a:xfrm>
            <a:off x="5715000" y="685800"/>
            <a:ext cx="2590800" cy="3429000"/>
          </a:xfrm>
        </p:spPr>
        <p:txBody>
          <a:bodyPr/>
          <a:lstStyle/>
          <a:p>
            <a:pPr fontAlgn="auto">
              <a:spcAft>
                <a:spcPts val="0"/>
              </a:spcAft>
              <a:defRPr/>
            </a:pPr>
            <a:endParaRPr lang="en-US" dirty="0"/>
          </a:p>
        </p:txBody>
      </p:sp>
      <p:sp>
        <p:nvSpPr>
          <p:cNvPr id="2" name="Title 1"/>
          <p:cNvSpPr>
            <a:spLocks noGrp="1"/>
          </p:cNvSpPr>
          <p:nvPr>
            <p:ph type="title"/>
          </p:nvPr>
        </p:nvSpPr>
        <p:spPr/>
        <p:txBody>
          <a:bodyPr/>
          <a:lstStyle/>
          <a:p>
            <a:pPr fontAlgn="auto">
              <a:spcAft>
                <a:spcPts val="0"/>
              </a:spcAft>
              <a:defRPr/>
            </a:pPr>
            <a:r>
              <a:rPr lang="en-US" dirty="0" smtClean="0"/>
              <a:t>U.S. Entry</a:t>
            </a:r>
            <a:endParaRPr lang="en-US" dirty="0"/>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4648200"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0"/>
            <a:ext cx="29876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marL="274320" indent="-256032" fontAlgn="auto">
              <a:spcAft>
                <a:spcPts val="0"/>
              </a:spcAft>
              <a:defRPr/>
            </a:pPr>
            <a:r>
              <a:rPr lang="en-US" sz="2800" dirty="0" smtClean="0"/>
              <a:t>By 1917, Russia is in crisis:</a:t>
            </a:r>
          </a:p>
          <a:p>
            <a:pPr marL="640080" lvl="1" indent="-256032" fontAlgn="auto">
              <a:spcAft>
                <a:spcPts val="0"/>
              </a:spcAft>
              <a:defRPr/>
            </a:pPr>
            <a:r>
              <a:rPr lang="en-US" sz="2400" dirty="0" smtClean="0"/>
              <a:t>Lack of food and fuel for peasants and workers</a:t>
            </a:r>
          </a:p>
          <a:p>
            <a:pPr marL="640080" lvl="1" indent="-256032" fontAlgn="auto">
              <a:spcAft>
                <a:spcPts val="0"/>
              </a:spcAft>
              <a:defRPr/>
            </a:pPr>
            <a:r>
              <a:rPr lang="en-US" sz="2400" dirty="0" smtClean="0"/>
              <a:t>Lost millions of men in WWI</a:t>
            </a:r>
          </a:p>
          <a:p>
            <a:pPr marL="640080" lvl="1" indent="-256032" fontAlgn="auto">
              <a:spcAft>
                <a:spcPts val="0"/>
              </a:spcAft>
              <a:defRPr/>
            </a:pPr>
            <a:r>
              <a:rPr lang="en-US" sz="2400" dirty="0" smtClean="0"/>
              <a:t>High taxes</a:t>
            </a:r>
          </a:p>
          <a:p>
            <a:pPr marL="640080" lvl="1" indent="-256032" fontAlgn="auto">
              <a:spcAft>
                <a:spcPts val="0"/>
              </a:spcAft>
              <a:defRPr/>
            </a:pPr>
            <a:r>
              <a:rPr lang="en-US" sz="2400" dirty="0" smtClean="0"/>
              <a:t>Poor working conditions</a:t>
            </a:r>
            <a:endParaRPr lang="en-US" sz="2400" dirty="0"/>
          </a:p>
          <a:p>
            <a:pPr marL="274320" indent="-256032" fontAlgn="auto">
              <a:spcAft>
                <a:spcPts val="0"/>
              </a:spcAft>
              <a:defRPr/>
            </a:pPr>
            <a:r>
              <a:rPr lang="en-US" sz="2800" dirty="0" smtClean="0"/>
              <a:t>March 1917 workers rebel (led by women), soldiers join them</a:t>
            </a:r>
          </a:p>
          <a:p>
            <a:pPr marL="274320" indent="-256032" fontAlgn="auto">
              <a:spcAft>
                <a:spcPts val="0"/>
              </a:spcAft>
              <a:defRPr/>
            </a:pPr>
            <a:r>
              <a:rPr lang="en-US" sz="2800" dirty="0" smtClean="0"/>
              <a:t>Czar Nicolas II (Romanov dynasty) abdicated (March 1917)</a:t>
            </a:r>
          </a:p>
        </p:txBody>
      </p:sp>
      <p:sp>
        <p:nvSpPr>
          <p:cNvPr id="5" name="Title 4"/>
          <p:cNvSpPr>
            <a:spLocks noGrp="1"/>
          </p:cNvSpPr>
          <p:nvPr>
            <p:ph type="title"/>
          </p:nvPr>
        </p:nvSpPr>
        <p:spPr/>
        <p:txBody>
          <a:bodyPr/>
          <a:lstStyle/>
          <a:p>
            <a:pPr fontAlgn="auto">
              <a:spcAft>
                <a:spcPts val="0"/>
              </a:spcAft>
              <a:defRPr/>
            </a:pPr>
            <a:r>
              <a:rPr lang="en-US" dirty="0" smtClean="0"/>
              <a:t>Russian Revolution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274320" indent="-256032" fontAlgn="auto">
              <a:spcAft>
                <a:spcPts val="0"/>
              </a:spcAft>
              <a:defRPr/>
            </a:pPr>
            <a:r>
              <a:rPr lang="en-US" sz="2800" dirty="0" smtClean="0"/>
              <a:t>M – </a:t>
            </a:r>
            <a:r>
              <a:rPr lang="en-US" sz="2800" u="sng" dirty="0" smtClean="0"/>
              <a:t>Militarism</a:t>
            </a:r>
            <a:r>
              <a:rPr lang="en-US" sz="2800" dirty="0" smtClean="0"/>
              <a:t>: Fascination with war and a strong military</a:t>
            </a:r>
          </a:p>
          <a:p>
            <a:pPr marL="274320" indent="-256032" fontAlgn="auto">
              <a:spcAft>
                <a:spcPts val="0"/>
              </a:spcAft>
              <a:defRPr/>
            </a:pPr>
            <a:r>
              <a:rPr lang="en-US" sz="2800" dirty="0" smtClean="0"/>
              <a:t>A – </a:t>
            </a:r>
            <a:r>
              <a:rPr lang="en-US" sz="2800" u="sng" dirty="0" smtClean="0"/>
              <a:t>Alliances</a:t>
            </a:r>
            <a:r>
              <a:rPr lang="en-US" sz="2800" dirty="0" smtClean="0"/>
              <a:t>: Agreements among varying nations to help each other out</a:t>
            </a:r>
          </a:p>
          <a:p>
            <a:pPr marL="274320" indent="-256032" fontAlgn="auto">
              <a:spcAft>
                <a:spcPts val="0"/>
              </a:spcAft>
              <a:defRPr/>
            </a:pPr>
            <a:r>
              <a:rPr lang="en-US" sz="2800" dirty="0" smtClean="0"/>
              <a:t>I – </a:t>
            </a:r>
            <a:r>
              <a:rPr lang="en-US" sz="2800" u="sng" dirty="0" smtClean="0"/>
              <a:t>Imperialism</a:t>
            </a:r>
            <a:r>
              <a:rPr lang="en-US" sz="2800" dirty="0" smtClean="0"/>
              <a:t>:  Building empires and competition for markets</a:t>
            </a:r>
          </a:p>
          <a:p>
            <a:pPr marL="274320" indent="-256032" fontAlgn="auto">
              <a:spcAft>
                <a:spcPts val="0"/>
              </a:spcAft>
              <a:defRPr/>
            </a:pPr>
            <a:r>
              <a:rPr lang="en-US" sz="2800" dirty="0" smtClean="0"/>
              <a:t>N – </a:t>
            </a:r>
            <a:r>
              <a:rPr lang="en-US" sz="2800" u="sng" dirty="0" smtClean="0"/>
              <a:t>Nationalism</a:t>
            </a:r>
            <a:r>
              <a:rPr lang="en-US" sz="2800" dirty="0" smtClean="0"/>
              <a:t>:  Loyalty to a nation</a:t>
            </a:r>
            <a:endParaRPr lang="en-US" sz="2800" dirty="0"/>
          </a:p>
        </p:txBody>
      </p:sp>
      <p:sp>
        <p:nvSpPr>
          <p:cNvPr id="4" name="Title 3"/>
          <p:cNvSpPr>
            <a:spLocks noGrp="1"/>
          </p:cNvSpPr>
          <p:nvPr>
            <p:ph type="title"/>
          </p:nvPr>
        </p:nvSpPr>
        <p:spPr/>
        <p:txBody>
          <a:bodyPr/>
          <a:lstStyle/>
          <a:p>
            <a:pPr fontAlgn="auto">
              <a:spcAft>
                <a:spcPts val="0"/>
              </a:spcAft>
              <a:defRPr/>
            </a:pPr>
            <a:r>
              <a:rPr lang="en-US" dirty="0" smtClean="0"/>
              <a:t>Causes of War:  M.A.I.N.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indent="-256032" fontAlgn="auto">
              <a:spcAft>
                <a:spcPts val="0"/>
              </a:spcAft>
              <a:defRPr/>
            </a:pPr>
            <a:endParaRPr lang="en-US"/>
          </a:p>
        </p:txBody>
      </p:sp>
      <p:sp>
        <p:nvSpPr>
          <p:cNvPr id="3" name="Title 2"/>
          <p:cNvSpPr>
            <a:spLocks noGrp="1"/>
          </p:cNvSpPr>
          <p:nvPr>
            <p:ph type="title"/>
          </p:nvPr>
        </p:nvSpPr>
        <p:spPr>
          <a:xfrm>
            <a:off x="777875" y="4876800"/>
            <a:ext cx="7543800" cy="1524000"/>
          </a:xfrm>
        </p:spPr>
        <p:txBody>
          <a:bodyPr/>
          <a:lstStyle/>
          <a:p>
            <a:pPr fontAlgn="auto">
              <a:spcAft>
                <a:spcPts val="0"/>
              </a:spcAft>
              <a:defRPr/>
            </a:pPr>
            <a:r>
              <a:rPr lang="en-US" dirty="0" smtClean="0"/>
              <a:t>Rasputin and the Romanov family</a:t>
            </a:r>
            <a:endParaRPr lang="en-US" dirty="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371600"/>
            <a:ext cx="3810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087438"/>
            <a:ext cx="29464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indent="-256032" fontAlgn="auto">
              <a:spcAft>
                <a:spcPts val="0"/>
              </a:spcAft>
              <a:defRPr/>
            </a:pPr>
            <a:r>
              <a:rPr lang="en-US" sz="2800" dirty="0" smtClean="0"/>
              <a:t>Temporary </a:t>
            </a:r>
            <a:r>
              <a:rPr lang="en-US" sz="2800" dirty="0" err="1" smtClean="0"/>
              <a:t>govt</a:t>
            </a:r>
            <a:r>
              <a:rPr lang="en-US" sz="2800" dirty="0" smtClean="0"/>
              <a:t> (Duma) is set up.  They are pre-occupied with the war.</a:t>
            </a:r>
          </a:p>
          <a:p>
            <a:pPr marL="274320" indent="-256032" fontAlgn="auto">
              <a:spcAft>
                <a:spcPts val="0"/>
              </a:spcAft>
              <a:defRPr/>
            </a:pPr>
            <a:r>
              <a:rPr lang="en-US" sz="2800" dirty="0" smtClean="0"/>
              <a:t>Workers formed “soviets” to represent their interests.  Many were socialists:  everyone should share equally in the nation’s wealth.</a:t>
            </a:r>
          </a:p>
          <a:p>
            <a:pPr marL="274320" indent="-256032" fontAlgn="auto">
              <a:spcAft>
                <a:spcPts val="0"/>
              </a:spcAft>
              <a:defRPr/>
            </a:pPr>
            <a:r>
              <a:rPr lang="en-US" sz="2800" dirty="0" smtClean="0"/>
              <a:t>The most radical of the soviets were the Bolsheviks.  </a:t>
            </a:r>
            <a:endParaRPr lang="en-US" sz="2800" dirty="0"/>
          </a:p>
        </p:txBody>
      </p:sp>
      <p:sp>
        <p:nvSpPr>
          <p:cNvPr id="3" name="Title 2"/>
          <p:cNvSpPr>
            <a:spLocks noGrp="1"/>
          </p:cNvSpPr>
          <p:nvPr>
            <p:ph type="title"/>
          </p:nvPr>
        </p:nvSpPr>
        <p:spPr/>
        <p:txBody>
          <a:bodyPr/>
          <a:lstStyle/>
          <a:p>
            <a:pPr fontAlgn="auto">
              <a:spcAft>
                <a:spcPts val="0"/>
              </a:spcAft>
              <a:defRPr/>
            </a:pPr>
            <a:r>
              <a:rPr lang="en-US" dirty="0" smtClean="0"/>
              <a:t>Russian Revolution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875" y="5715000"/>
            <a:ext cx="7543800" cy="914400"/>
          </a:xfrm>
        </p:spPr>
        <p:txBody>
          <a:bodyPr/>
          <a:lstStyle/>
          <a:p>
            <a:r>
              <a:rPr lang="en-US" dirty="0" smtClean="0"/>
              <a:t>Russia Out of WW1</a:t>
            </a:r>
            <a:endParaRPr lang="en-US" dirty="0"/>
          </a:p>
        </p:txBody>
      </p:sp>
      <p:sp>
        <p:nvSpPr>
          <p:cNvPr id="2" name="Content Placeholder 1"/>
          <p:cNvSpPr>
            <a:spLocks noGrp="1"/>
          </p:cNvSpPr>
          <p:nvPr>
            <p:ph sz="quarter" idx="13"/>
          </p:nvPr>
        </p:nvSpPr>
        <p:spPr>
          <a:xfrm>
            <a:off x="152400" y="228600"/>
            <a:ext cx="3962400" cy="5562600"/>
          </a:xfrm>
        </p:spPr>
        <p:txBody>
          <a:bodyPr>
            <a:normAutofit fontScale="92500" lnSpcReduction="10000"/>
          </a:bodyPr>
          <a:lstStyle/>
          <a:p>
            <a:pPr marL="274320" indent="-256032" fontAlgn="auto">
              <a:spcAft>
                <a:spcPts val="0"/>
              </a:spcAft>
              <a:defRPr/>
            </a:pPr>
            <a:r>
              <a:rPr lang="en-US" sz="2800" dirty="0"/>
              <a:t>Vladimir Lenin is the leader of the Bolsheviks </a:t>
            </a:r>
            <a:r>
              <a:rPr lang="en-US" sz="2800" dirty="0" smtClean="0"/>
              <a:t>(Communists</a:t>
            </a:r>
            <a:r>
              <a:rPr lang="en-US" sz="2800" dirty="0"/>
              <a:t>).</a:t>
            </a:r>
          </a:p>
          <a:p>
            <a:pPr marL="274320" indent="-256032" fontAlgn="auto">
              <a:spcAft>
                <a:spcPts val="0"/>
              </a:spcAft>
              <a:defRPr/>
            </a:pPr>
            <a:r>
              <a:rPr lang="en-US" sz="2800" dirty="0"/>
              <a:t>Promised to take Russia out of war. A cease-fire is arranged in December 1917.  </a:t>
            </a:r>
            <a:endParaRPr lang="en-US" sz="2800" dirty="0" smtClean="0"/>
          </a:p>
          <a:p>
            <a:pPr marL="274320" indent="-256032" fontAlgn="auto">
              <a:spcAft>
                <a:spcPts val="0"/>
              </a:spcAft>
              <a:defRPr/>
            </a:pPr>
            <a:r>
              <a:rPr lang="en-US" sz="2800" dirty="0" smtClean="0"/>
              <a:t>Russia </a:t>
            </a:r>
            <a:r>
              <a:rPr lang="en-US" sz="2800" dirty="0"/>
              <a:t>signed the Treaty of Brest-Litovsk with Germany March 1918.  The Russians are forced to give up land to Germany, including land in Poland.  </a:t>
            </a:r>
          </a:p>
          <a:p>
            <a:pPr marL="17462" indent="0">
              <a:buNone/>
            </a:pPr>
            <a:endParaRPr lang="en-US" dirty="0"/>
          </a:p>
        </p:txBody>
      </p:sp>
      <p:sp>
        <p:nvSpPr>
          <p:cNvPr id="7" name="Content Placeholder 6"/>
          <p:cNvSpPr>
            <a:spLocks noGrp="1"/>
          </p:cNvSpPr>
          <p:nvPr>
            <p:ph sz="quarter" idx="14"/>
          </p:nvPr>
        </p:nvSpPr>
        <p:spPr/>
        <p:txBody>
          <a:bodyPr/>
          <a:lstStyle/>
          <a:p>
            <a:endParaRPr lang="en-US"/>
          </a:p>
        </p:txBody>
      </p:sp>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762000"/>
            <a:ext cx="4953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19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6096000" cy="5029200"/>
          </a:xfrm>
        </p:spPr>
        <p:txBody>
          <a:bodyPr>
            <a:noAutofit/>
          </a:bodyPr>
          <a:lstStyle/>
          <a:p>
            <a:pPr marL="274320" indent="-256032" fontAlgn="auto">
              <a:spcAft>
                <a:spcPts val="0"/>
              </a:spcAft>
              <a:defRPr/>
            </a:pPr>
            <a:r>
              <a:rPr lang="en-US" sz="2300" dirty="0" smtClean="0"/>
              <a:t>Bolsheviks (Reds) took control by force.</a:t>
            </a:r>
          </a:p>
          <a:p>
            <a:pPr marL="274320" indent="-256032" fontAlgn="auto">
              <a:spcAft>
                <a:spcPts val="0"/>
              </a:spcAft>
              <a:defRPr/>
            </a:pPr>
            <a:r>
              <a:rPr lang="en-US" sz="2300" dirty="0" smtClean="0"/>
              <a:t>All opposed to Bolsheviks and/or supporters of the Czar (Whites).</a:t>
            </a:r>
          </a:p>
          <a:p>
            <a:pPr marL="274320" indent="-256032" fontAlgn="auto">
              <a:spcAft>
                <a:spcPts val="0"/>
              </a:spcAft>
              <a:defRPr/>
            </a:pPr>
            <a:r>
              <a:rPr lang="en-US" sz="2300" dirty="0" smtClean="0"/>
              <a:t>Russian Civil War begins.</a:t>
            </a:r>
          </a:p>
          <a:p>
            <a:pPr marL="274320" indent="-256032" fontAlgn="auto">
              <a:spcAft>
                <a:spcPts val="0"/>
              </a:spcAft>
              <a:defRPr/>
            </a:pPr>
            <a:r>
              <a:rPr lang="en-US" sz="2300" dirty="0" smtClean="0"/>
              <a:t>Last for 3 years – killed civilians and burned villages.</a:t>
            </a:r>
          </a:p>
          <a:p>
            <a:pPr marL="274320" indent="-256032" fontAlgn="auto">
              <a:spcAft>
                <a:spcPts val="0"/>
              </a:spcAft>
              <a:defRPr/>
            </a:pPr>
            <a:r>
              <a:rPr lang="en-US" sz="2300" dirty="0" smtClean="0"/>
              <a:t>Reds win in 1921, Russia becomes known as the Union of Soviet Socialist Republics (USSR) – Communist.</a:t>
            </a:r>
            <a:endParaRPr lang="en-US" sz="2300" dirty="0"/>
          </a:p>
        </p:txBody>
      </p:sp>
      <p:sp>
        <p:nvSpPr>
          <p:cNvPr id="3" name="Title 2"/>
          <p:cNvSpPr>
            <a:spLocks noGrp="1"/>
          </p:cNvSpPr>
          <p:nvPr>
            <p:ph type="title"/>
          </p:nvPr>
        </p:nvSpPr>
        <p:spPr>
          <a:xfrm>
            <a:off x="777875" y="5715000"/>
            <a:ext cx="7543800" cy="838200"/>
          </a:xfrm>
        </p:spPr>
        <p:txBody>
          <a:bodyPr/>
          <a:lstStyle/>
          <a:p>
            <a:pPr fontAlgn="auto">
              <a:spcAft>
                <a:spcPts val="0"/>
              </a:spcAft>
              <a:defRPr/>
            </a:pPr>
            <a:r>
              <a:rPr lang="en-US" dirty="0" smtClean="0"/>
              <a:t>Russian Civil War</a:t>
            </a:r>
            <a:endParaRPr lang="en-US" dirty="0"/>
          </a:p>
        </p:txBody>
      </p:sp>
      <p:pic>
        <p:nvPicPr>
          <p:cNvPr id="28676" name="Picture 2" descr="http://www.rechargebiomedical.com/blog/wp-content/uploads/2010/05/russian_civil_w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572000"/>
            <a:ext cx="281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685800"/>
            <a:ext cx="4495800" cy="4343400"/>
          </a:xfrm>
        </p:spPr>
        <p:txBody>
          <a:bodyPr>
            <a:normAutofit/>
          </a:bodyPr>
          <a:lstStyle/>
          <a:p>
            <a:pPr marL="274320" indent="-256032" fontAlgn="auto">
              <a:spcAft>
                <a:spcPts val="0"/>
              </a:spcAft>
              <a:defRPr/>
            </a:pPr>
            <a:r>
              <a:rPr lang="en-US" sz="2800" dirty="0" smtClean="0"/>
              <a:t>Battle of Argonne- U.S. forces shatter the German army.</a:t>
            </a:r>
          </a:p>
          <a:p>
            <a:pPr marL="274320" indent="-256032" fontAlgn="auto">
              <a:spcAft>
                <a:spcPts val="0"/>
              </a:spcAft>
              <a:defRPr/>
            </a:pPr>
            <a:r>
              <a:rPr lang="en-US" sz="2800" dirty="0" smtClean="0"/>
              <a:t>Central Powers are thrown into chaos.</a:t>
            </a:r>
          </a:p>
          <a:p>
            <a:pPr marL="274320" indent="-256032" fontAlgn="auto">
              <a:spcAft>
                <a:spcPts val="0"/>
              </a:spcAft>
              <a:defRPr/>
            </a:pPr>
            <a:r>
              <a:rPr lang="en-US" sz="2800" dirty="0" smtClean="0"/>
              <a:t>Germany signed an armistice, cease-fire, November 11, 1918.</a:t>
            </a:r>
          </a:p>
          <a:p>
            <a:pPr marL="18288" indent="0" fontAlgn="auto">
              <a:spcAft>
                <a:spcPts val="0"/>
              </a:spcAft>
              <a:buFont typeface="Wingdings" pitchFamily="2" charset="2"/>
              <a:buNone/>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The End…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799"/>
            <a:ext cx="3048000" cy="407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The Big Four</a:t>
            </a:r>
            <a:endParaRPr lang="en-US" dirty="0"/>
          </a:p>
        </p:txBody>
      </p:sp>
      <p:sp>
        <p:nvSpPr>
          <p:cNvPr id="5" name="Content Placeholder 4"/>
          <p:cNvSpPr>
            <a:spLocks noGrp="1"/>
          </p:cNvSpPr>
          <p:nvPr>
            <p:ph sz="quarter" idx="13"/>
          </p:nvPr>
        </p:nvSpPr>
        <p:spPr>
          <a:xfrm>
            <a:off x="685800" y="685800"/>
            <a:ext cx="3273425" cy="2084388"/>
          </a:xfrm>
        </p:spPr>
        <p:txBody>
          <a:bodyPr/>
          <a:lstStyle/>
          <a:p>
            <a:pPr marL="274320" indent="-256032" fontAlgn="auto">
              <a:spcAft>
                <a:spcPts val="0"/>
              </a:spcAft>
              <a:defRPr/>
            </a:pPr>
            <a:r>
              <a:rPr lang="en-US" sz="2400" dirty="0" smtClean="0"/>
              <a:t>Meet in Paris to decide the terms of the peace treaty (January 1919).</a:t>
            </a:r>
            <a:endParaRPr lang="en-US" sz="2400" dirty="0"/>
          </a:p>
        </p:txBody>
      </p:sp>
      <p:sp>
        <p:nvSpPr>
          <p:cNvPr id="6" name="Content Placeholder 5"/>
          <p:cNvSpPr>
            <a:spLocks noGrp="1"/>
          </p:cNvSpPr>
          <p:nvPr>
            <p:ph sz="quarter" idx="14"/>
          </p:nvPr>
        </p:nvSpPr>
        <p:spPr>
          <a:xfrm>
            <a:off x="5029200" y="658813"/>
            <a:ext cx="3273425" cy="4560887"/>
          </a:xfrm>
        </p:spPr>
        <p:txBody>
          <a:bodyPr>
            <a:noAutofit/>
          </a:bodyPr>
          <a:lstStyle/>
          <a:p>
            <a:pPr marL="274320" indent="-256032" fontAlgn="auto">
              <a:spcAft>
                <a:spcPts val="0"/>
              </a:spcAft>
              <a:defRPr/>
            </a:pPr>
            <a:r>
              <a:rPr lang="en-US" sz="2400" dirty="0" smtClean="0"/>
              <a:t>President Woodrow Wilson (U.S.)</a:t>
            </a:r>
          </a:p>
          <a:p>
            <a:pPr marL="274320" indent="-256032" fontAlgn="auto">
              <a:spcAft>
                <a:spcPts val="0"/>
              </a:spcAft>
              <a:defRPr/>
            </a:pPr>
            <a:r>
              <a:rPr lang="en-US" sz="2400" dirty="0" smtClean="0"/>
              <a:t>Prime Minister David Lloyd George (Great Britain)</a:t>
            </a:r>
          </a:p>
          <a:p>
            <a:pPr marL="274320" indent="-256032" fontAlgn="auto">
              <a:spcAft>
                <a:spcPts val="0"/>
              </a:spcAft>
              <a:defRPr/>
            </a:pPr>
            <a:r>
              <a:rPr lang="en-US" sz="2400" dirty="0" smtClean="0"/>
              <a:t>Premier Georges </a:t>
            </a:r>
            <a:r>
              <a:rPr lang="en-US" sz="2400" dirty="0" err="1" smtClean="0"/>
              <a:t>Clemencaeu</a:t>
            </a:r>
            <a:r>
              <a:rPr lang="en-US" sz="2400" dirty="0" smtClean="0"/>
              <a:t> (France)</a:t>
            </a:r>
          </a:p>
          <a:p>
            <a:pPr marL="274320" indent="-256032" fontAlgn="auto">
              <a:spcAft>
                <a:spcPts val="0"/>
              </a:spcAft>
              <a:defRPr/>
            </a:pPr>
            <a:r>
              <a:rPr lang="en-US" sz="2400" dirty="0" smtClean="0"/>
              <a:t>Prime Minister </a:t>
            </a:r>
            <a:r>
              <a:rPr lang="en-US" sz="2400" dirty="0"/>
              <a:t>V</a:t>
            </a:r>
            <a:r>
              <a:rPr lang="en-US" sz="2400" dirty="0" smtClean="0"/>
              <a:t>ittorio Orlando (Italy</a:t>
            </a:r>
            <a:r>
              <a:rPr lang="en-US" sz="2000" dirty="0" smtClean="0"/>
              <a:t>)</a:t>
            </a:r>
            <a:endParaRPr lang="en-US" sz="2000" dirty="0"/>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0"/>
            <a:ext cx="3962400" cy="22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800"/>
            <a:ext cx="7543800" cy="914400"/>
          </a:xfrm>
        </p:spPr>
        <p:txBody>
          <a:bodyPr/>
          <a:lstStyle/>
          <a:p>
            <a:pPr fontAlgn="auto">
              <a:spcAft>
                <a:spcPts val="0"/>
              </a:spcAft>
              <a:defRPr/>
            </a:pPr>
            <a:r>
              <a:rPr lang="en-US" dirty="0" smtClean="0"/>
              <a:t>Wilson’s Fourteen Points</a:t>
            </a:r>
            <a:endParaRPr lang="en-US" dirty="0"/>
          </a:p>
        </p:txBody>
      </p:sp>
      <p:sp>
        <p:nvSpPr>
          <p:cNvPr id="3" name="Content Placeholder 2"/>
          <p:cNvSpPr>
            <a:spLocks noGrp="1"/>
          </p:cNvSpPr>
          <p:nvPr>
            <p:ph sz="quarter" idx="13"/>
          </p:nvPr>
        </p:nvSpPr>
        <p:spPr>
          <a:xfrm>
            <a:off x="381000" y="304801"/>
            <a:ext cx="4800600" cy="5484812"/>
          </a:xfrm>
        </p:spPr>
        <p:txBody>
          <a:bodyPr>
            <a:normAutofit fontScale="92500" lnSpcReduction="20000"/>
          </a:bodyPr>
          <a:lstStyle/>
          <a:p>
            <a:pPr marL="274320" indent="-256032" fontAlgn="auto">
              <a:spcAft>
                <a:spcPts val="0"/>
              </a:spcAft>
              <a:defRPr/>
            </a:pPr>
            <a:r>
              <a:rPr lang="en-US" sz="2600" dirty="0" smtClean="0"/>
              <a:t>Wanted a lasting peace and reasonable terms.</a:t>
            </a:r>
          </a:p>
          <a:p>
            <a:pPr marL="274320" indent="-256032" fontAlgn="auto">
              <a:spcAft>
                <a:spcPts val="0"/>
              </a:spcAft>
              <a:defRPr/>
            </a:pPr>
            <a:r>
              <a:rPr lang="en-US" sz="2600" dirty="0" smtClean="0"/>
              <a:t>His Fourteen Point proposal included ideas to undo the M.A.I.N. causes of WW1 (no military build-ups, no secret alliances, the right to self-determination (a country could determine its own political and economic systems).</a:t>
            </a:r>
          </a:p>
          <a:p>
            <a:pPr marL="274320" indent="-256032" fontAlgn="auto">
              <a:spcAft>
                <a:spcPts val="0"/>
              </a:spcAft>
              <a:defRPr/>
            </a:pPr>
            <a:r>
              <a:rPr lang="en-US" sz="2600" dirty="0" smtClean="0"/>
              <a:t>Didn’t want to “punish” the Central Powers.</a:t>
            </a:r>
          </a:p>
          <a:p>
            <a:pPr marL="274320" indent="-256032" fontAlgn="auto">
              <a:spcAft>
                <a:spcPts val="0"/>
              </a:spcAft>
              <a:defRPr/>
            </a:pPr>
            <a:r>
              <a:rPr lang="en-US" sz="2600" dirty="0"/>
              <a:t>The only part of Wilson’s plan to be adopted was the </a:t>
            </a:r>
            <a:r>
              <a:rPr lang="en-US" sz="2600" i="1" u="sng" dirty="0">
                <a:solidFill>
                  <a:srgbClr val="FFFF00"/>
                </a:solidFill>
              </a:rPr>
              <a:t>League of Nations </a:t>
            </a:r>
            <a:r>
              <a:rPr lang="en-US" sz="2600" dirty="0"/>
              <a:t>– a peacekeeping organization of countries set up to deter future conflicts.</a:t>
            </a:r>
          </a:p>
          <a:p>
            <a:pPr marL="274320" indent="-256032" fontAlgn="auto">
              <a:spcAft>
                <a:spcPts val="0"/>
              </a:spcAft>
              <a:defRPr/>
            </a:pPr>
            <a:endParaRPr lang="en-US" sz="2400" dirty="0"/>
          </a:p>
        </p:txBody>
      </p:sp>
      <p:sp>
        <p:nvSpPr>
          <p:cNvPr id="4" name="Content Placeholder 3"/>
          <p:cNvSpPr>
            <a:spLocks noGrp="1"/>
          </p:cNvSpPr>
          <p:nvPr>
            <p:ph sz="quarter" idx="14"/>
          </p:nvPr>
        </p:nvSpPr>
        <p:spPr>
          <a:xfrm>
            <a:off x="5029200" y="658813"/>
            <a:ext cx="3886200" cy="3432175"/>
          </a:xfrm>
        </p:spPr>
        <p:txBody>
          <a:bodyPr/>
          <a:lstStyle/>
          <a:p>
            <a:pPr marL="274320" indent="-256032" fontAlgn="auto">
              <a:spcAft>
                <a:spcPts val="0"/>
              </a:spcAft>
              <a:defRPr/>
            </a:pPr>
            <a:endParaRPr lang="en-US" dirty="0"/>
          </a:p>
        </p:txBody>
      </p:sp>
      <p:pic>
        <p:nvPicPr>
          <p:cNvPr id="317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
            <a:ext cx="3413125"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33600" y="685800"/>
            <a:ext cx="6096000" cy="4191000"/>
          </a:xfrm>
        </p:spPr>
        <p:txBody>
          <a:bodyPr>
            <a:normAutofit lnSpcReduction="10000"/>
          </a:bodyPr>
          <a:lstStyle/>
          <a:p>
            <a:r>
              <a:rPr lang="en-US" sz="2400" dirty="0" smtClean="0"/>
              <a:t>Wilson’s Fourteen Points focused on fixing the causes of WW1, while the Great Britain and France focused on weakening Germany and improving their status in the world.  </a:t>
            </a:r>
          </a:p>
          <a:p>
            <a:r>
              <a:rPr lang="en-US" sz="2400" dirty="0" smtClean="0"/>
              <a:t>Treaty of Versailles was structured to punish Germany.</a:t>
            </a:r>
          </a:p>
          <a:p>
            <a:r>
              <a:rPr lang="en-US" sz="2400" dirty="0" smtClean="0"/>
              <a:t>Signed in 1919.</a:t>
            </a:r>
          </a:p>
          <a:p>
            <a:r>
              <a:rPr lang="en-US" sz="2400" dirty="0" smtClean="0"/>
              <a:t>Because the treaty focused on revenge, it will lead to financial and political instability in Europe after the war.</a:t>
            </a:r>
          </a:p>
          <a:p>
            <a:endParaRPr lang="en-US" dirty="0"/>
          </a:p>
        </p:txBody>
      </p:sp>
      <p:sp>
        <p:nvSpPr>
          <p:cNvPr id="5" name="Title 4"/>
          <p:cNvSpPr>
            <a:spLocks noGrp="1"/>
          </p:cNvSpPr>
          <p:nvPr>
            <p:ph type="title"/>
          </p:nvPr>
        </p:nvSpPr>
        <p:spPr/>
        <p:txBody>
          <a:bodyPr/>
          <a:lstStyle/>
          <a:p>
            <a:r>
              <a:rPr lang="en-US" dirty="0" smtClean="0"/>
              <a:t>Treaty of Versailles</a:t>
            </a:r>
            <a:endParaRPr lang="en-US" dirty="0"/>
          </a:p>
        </p:txBody>
      </p:sp>
    </p:spTree>
    <p:extLst>
      <p:ext uri="{BB962C8B-B14F-4D97-AF65-F5344CB8AC3E}">
        <p14:creationId xmlns:p14="http://schemas.microsoft.com/office/powerpoint/2010/main" val="305693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52400"/>
            <a:ext cx="5791200" cy="5486400"/>
          </a:xfrm>
        </p:spPr>
        <p:txBody>
          <a:bodyPr>
            <a:noAutofit/>
          </a:bodyPr>
          <a:lstStyle/>
          <a:p>
            <a:pPr marL="274320" indent="-256032" fontAlgn="auto">
              <a:spcAft>
                <a:spcPts val="0"/>
              </a:spcAft>
              <a:defRPr/>
            </a:pPr>
            <a:r>
              <a:rPr lang="en-US" sz="2400" dirty="0" smtClean="0"/>
              <a:t>“War Guilt Clause” - Germany must accept responsibility for starting the war.</a:t>
            </a:r>
          </a:p>
          <a:p>
            <a:pPr marL="274320" indent="-256032" fontAlgn="auto">
              <a:spcAft>
                <a:spcPts val="0"/>
              </a:spcAft>
              <a:defRPr/>
            </a:pPr>
            <a:r>
              <a:rPr lang="en-US" sz="2400" dirty="0" smtClean="0"/>
              <a:t>Pay reparations (war damages).  Reparations totaled $33 billion ($402 billion today)</a:t>
            </a:r>
          </a:p>
          <a:p>
            <a:pPr marL="274320" indent="-256032" fontAlgn="auto">
              <a:spcAft>
                <a:spcPts val="0"/>
              </a:spcAft>
              <a:defRPr/>
            </a:pPr>
            <a:r>
              <a:rPr lang="en-US" sz="2400" dirty="0" smtClean="0"/>
              <a:t>Limited the army to 100,000 soldiers</a:t>
            </a:r>
          </a:p>
          <a:p>
            <a:pPr marL="274320" indent="-256032" fontAlgn="auto">
              <a:spcAft>
                <a:spcPts val="0"/>
              </a:spcAft>
              <a:defRPr/>
            </a:pPr>
            <a:r>
              <a:rPr lang="en-US" sz="2400" dirty="0" smtClean="0"/>
              <a:t>No air-force or submarines</a:t>
            </a:r>
          </a:p>
          <a:p>
            <a:pPr marL="274320" indent="-256032" fontAlgn="auto">
              <a:spcAft>
                <a:spcPts val="0"/>
              </a:spcAft>
              <a:defRPr/>
            </a:pPr>
            <a:r>
              <a:rPr lang="en-US" sz="2400" dirty="0" smtClean="0"/>
              <a:t>Demilitarization of the Rhineland</a:t>
            </a:r>
          </a:p>
          <a:p>
            <a:pPr marL="274320" indent="-256032" fontAlgn="auto">
              <a:spcAft>
                <a:spcPts val="0"/>
              </a:spcAft>
              <a:defRPr/>
            </a:pPr>
            <a:r>
              <a:rPr lang="en-US" sz="2400" dirty="0" smtClean="0"/>
              <a:t>Loss of Alsace-Lorraine territory (area bordering France and Germany) and all overseas territories.</a:t>
            </a:r>
          </a:p>
        </p:txBody>
      </p:sp>
      <p:sp>
        <p:nvSpPr>
          <p:cNvPr id="2" name="Title 1"/>
          <p:cNvSpPr>
            <a:spLocks noGrp="1"/>
          </p:cNvSpPr>
          <p:nvPr>
            <p:ph type="title"/>
          </p:nvPr>
        </p:nvSpPr>
        <p:spPr>
          <a:xfrm>
            <a:off x="838200" y="5638800"/>
            <a:ext cx="7543800" cy="914400"/>
          </a:xfrm>
        </p:spPr>
        <p:txBody>
          <a:bodyPr/>
          <a:lstStyle/>
          <a:p>
            <a:pPr fontAlgn="auto">
              <a:spcAft>
                <a:spcPts val="0"/>
              </a:spcAft>
              <a:defRPr/>
            </a:pPr>
            <a:r>
              <a:rPr lang="en-US" dirty="0" smtClean="0"/>
              <a:t>Punishment Clauses</a:t>
            </a:r>
            <a:endParaRPr lang="en-US" dirty="0"/>
          </a:p>
        </p:txBody>
      </p:sp>
      <p:pic>
        <p:nvPicPr>
          <p:cNvPr id="2050" name="Picture 2" descr="https://desertpeace.files.wordpress.com/2014/09/iqfg5-lsq9q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7" y="510607"/>
            <a:ext cx="2952750"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18" y="2819400"/>
            <a:ext cx="27527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41438" y="661988"/>
            <a:ext cx="3273425" cy="639762"/>
          </a:xfrm>
        </p:spPr>
        <p:txBody>
          <a:bodyPr/>
          <a:lstStyle/>
          <a:p>
            <a:pPr fontAlgn="auto">
              <a:spcAft>
                <a:spcPts val="0"/>
              </a:spcAft>
              <a:defRPr/>
            </a:pPr>
            <a:endParaRPr lang="en-US" dirty="0"/>
          </a:p>
        </p:txBody>
      </p:sp>
      <p:sp>
        <p:nvSpPr>
          <p:cNvPr id="6" name="Content Placeholder 5"/>
          <p:cNvSpPr>
            <a:spLocks noGrp="1"/>
          </p:cNvSpPr>
          <p:nvPr>
            <p:ph sz="half" idx="2"/>
          </p:nvPr>
        </p:nvSpPr>
        <p:spPr>
          <a:xfrm>
            <a:off x="1344613" y="1371600"/>
            <a:ext cx="3276600" cy="2743200"/>
          </a:xfrm>
        </p:spPr>
        <p:txBody>
          <a:bodyPr/>
          <a:lstStyle/>
          <a:p>
            <a:pPr marL="274320" indent="-256032" fontAlgn="auto">
              <a:spcAft>
                <a:spcPts val="0"/>
              </a:spcAft>
              <a:defRPr/>
            </a:pPr>
            <a:endParaRPr lang="en-US" dirty="0"/>
          </a:p>
        </p:txBody>
      </p:sp>
      <p:sp>
        <p:nvSpPr>
          <p:cNvPr id="7" name="Text Placeholder 6"/>
          <p:cNvSpPr>
            <a:spLocks noGrp="1"/>
          </p:cNvSpPr>
          <p:nvPr>
            <p:ph type="body" sz="quarter" idx="3"/>
          </p:nvPr>
        </p:nvSpPr>
        <p:spPr>
          <a:xfrm>
            <a:off x="5029200" y="661988"/>
            <a:ext cx="3273425" cy="639762"/>
          </a:xfrm>
        </p:spPr>
        <p:txBody>
          <a:bodyPr/>
          <a:lstStyle/>
          <a:p>
            <a:pPr fontAlgn="auto">
              <a:spcAft>
                <a:spcPts val="0"/>
              </a:spcAft>
              <a:defRPr/>
            </a:pPr>
            <a:endParaRPr lang="en-US"/>
          </a:p>
        </p:txBody>
      </p:sp>
      <p:sp>
        <p:nvSpPr>
          <p:cNvPr id="8" name="Content Placeholder 7"/>
          <p:cNvSpPr>
            <a:spLocks noGrp="1"/>
          </p:cNvSpPr>
          <p:nvPr>
            <p:ph sz="quarter" idx="4"/>
          </p:nvPr>
        </p:nvSpPr>
        <p:spPr>
          <a:xfrm>
            <a:off x="5029200" y="1371600"/>
            <a:ext cx="3273425" cy="2743200"/>
          </a:xfrm>
        </p:spPr>
        <p:txBody>
          <a:bodyPr/>
          <a:lstStyle/>
          <a:p>
            <a:pPr marL="274320" indent="-256032" fontAlgn="auto">
              <a:spcAft>
                <a:spcPts val="0"/>
              </a:spcAft>
              <a:defRPr/>
            </a:pPr>
            <a:endParaRPr lang="en-US" dirty="0"/>
          </a:p>
        </p:txBody>
      </p:sp>
      <p:sp>
        <p:nvSpPr>
          <p:cNvPr id="4" name="Title 3"/>
          <p:cNvSpPr>
            <a:spLocks noGrp="1"/>
          </p:cNvSpPr>
          <p:nvPr>
            <p:ph type="title"/>
          </p:nvPr>
        </p:nvSpPr>
        <p:spPr>
          <a:xfrm>
            <a:off x="2209800" y="5943600"/>
            <a:ext cx="6134100" cy="685800"/>
          </a:xfrm>
        </p:spPr>
        <p:txBody>
          <a:bodyPr/>
          <a:lstStyle/>
          <a:p>
            <a:pPr fontAlgn="auto">
              <a:spcAft>
                <a:spcPts val="0"/>
              </a:spcAft>
              <a:defRPr/>
            </a:pPr>
            <a:r>
              <a:rPr lang="en-US" dirty="0" smtClean="0"/>
              <a:t>Changes of Territory</a:t>
            </a:r>
            <a:endParaRPr lang="en-US" dirty="0"/>
          </a:p>
        </p:txBody>
      </p:sp>
      <p:pic>
        <p:nvPicPr>
          <p:cNvPr id="348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14" y="152400"/>
            <a:ext cx="403860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3" y="152400"/>
            <a:ext cx="4267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4304646"/>
            <a:ext cx="8599714" cy="1938992"/>
          </a:xfrm>
          <a:prstGeom prst="rect">
            <a:avLst/>
          </a:prstGeom>
          <a:noFill/>
        </p:spPr>
        <p:txBody>
          <a:bodyPr wrap="square" rtlCol="0">
            <a:spAutoFit/>
          </a:bodyPr>
          <a:lstStyle/>
          <a:p>
            <a:pPr marL="18288" fontAlgn="auto">
              <a:spcAft>
                <a:spcPts val="0"/>
              </a:spcAft>
              <a:defRPr/>
            </a:pPr>
            <a:r>
              <a:rPr lang="en-US" sz="2400" dirty="0" smtClean="0"/>
              <a:t>German</a:t>
            </a:r>
            <a:r>
              <a:rPr lang="en-US" sz="2400" dirty="0"/>
              <a:t>, Austria-Hungarian, and Ottoman Empires </a:t>
            </a:r>
            <a:r>
              <a:rPr lang="en-US" sz="2400" dirty="0" smtClean="0"/>
              <a:t>are divided </a:t>
            </a:r>
            <a:r>
              <a:rPr lang="en-US" sz="2400" dirty="0"/>
              <a:t>up to create new countries in Eastern Europe and the Middle East</a:t>
            </a:r>
            <a:r>
              <a:rPr lang="en-US" sz="2400" dirty="0" smtClean="0"/>
              <a:t>.  The nation of Yugoslavia is created in the Balkans that included many nationalist groups, including Serbia.</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274320" indent="-256032" fontAlgn="auto">
              <a:spcAft>
                <a:spcPts val="0"/>
              </a:spcAft>
              <a:defRPr/>
            </a:pPr>
            <a:r>
              <a:rPr lang="en-US" sz="2800" dirty="0" smtClean="0"/>
              <a:t>A huge military buildup in the European countries – they were trying to intimidate each other during the time of Imperialism.</a:t>
            </a:r>
          </a:p>
          <a:p>
            <a:pPr marL="274320" indent="-256032" fontAlgn="auto">
              <a:spcAft>
                <a:spcPts val="0"/>
              </a:spcAft>
              <a:defRPr/>
            </a:pPr>
            <a:r>
              <a:rPr lang="en-US" sz="2800" dirty="0" smtClean="0"/>
              <a:t>Huge armies in Germany, France, and Russia</a:t>
            </a:r>
          </a:p>
          <a:p>
            <a:pPr marL="274320" indent="-256032" fontAlgn="auto">
              <a:spcAft>
                <a:spcPts val="0"/>
              </a:spcAft>
              <a:defRPr/>
            </a:pPr>
            <a:r>
              <a:rPr lang="en-US" sz="2800" dirty="0" smtClean="0"/>
              <a:t>Naval buildup in Germany and Great Britain</a:t>
            </a:r>
          </a:p>
          <a:p>
            <a:pPr marL="274320" indent="-256032" fontAlgn="auto">
              <a:spcAft>
                <a:spcPts val="0"/>
              </a:spcAft>
              <a:defRPr/>
            </a:pPr>
            <a:r>
              <a:rPr lang="en-US" sz="2800" dirty="0" smtClean="0"/>
              <a:t>Many countries used “conscription” (a draft) to force citizens into the military</a:t>
            </a:r>
            <a:r>
              <a:rPr lang="en-US" dirty="0" smtClean="0"/>
              <a:t>.</a:t>
            </a:r>
            <a:endParaRPr lang="en-US" dirty="0"/>
          </a:p>
        </p:txBody>
      </p:sp>
      <p:sp>
        <p:nvSpPr>
          <p:cNvPr id="3" name="Title 2"/>
          <p:cNvSpPr>
            <a:spLocks noGrp="1"/>
          </p:cNvSpPr>
          <p:nvPr>
            <p:ph type="title"/>
          </p:nvPr>
        </p:nvSpPr>
        <p:spPr/>
        <p:txBody>
          <a:bodyPr/>
          <a:lstStyle/>
          <a:p>
            <a:pPr fontAlgn="auto">
              <a:spcAft>
                <a:spcPts val="0"/>
              </a:spcAft>
              <a:defRPr/>
            </a:pPr>
            <a:r>
              <a:rPr lang="en-US" dirty="0" smtClean="0"/>
              <a:t>Militarism</a:t>
            </a:r>
            <a:endParaRPr lang="en-US" dirty="0"/>
          </a:p>
        </p:txBody>
      </p:sp>
      <p:pic>
        <p:nvPicPr>
          <p:cNvPr id="9220" name="Picture 2" descr="http://www.historyguy.com/German_sold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9750"/>
            <a:ext cx="3962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304800"/>
            <a:ext cx="7239000" cy="4419600"/>
          </a:xfrm>
        </p:spPr>
        <p:txBody>
          <a:bodyPr/>
          <a:lstStyle/>
          <a:p>
            <a:pPr marL="274320" indent="-256032" fontAlgn="auto">
              <a:spcAft>
                <a:spcPts val="0"/>
              </a:spcAft>
              <a:defRPr/>
            </a:pPr>
            <a:r>
              <a:rPr lang="en-US" sz="2400" dirty="0" smtClean="0"/>
              <a:t>The Treaty of Versailles broke up the Ottoman Empire, created mandates (territory controlled by another country)</a:t>
            </a:r>
          </a:p>
          <a:p>
            <a:pPr marL="274320" indent="-256032" fontAlgn="auto">
              <a:spcAft>
                <a:spcPts val="0"/>
              </a:spcAft>
              <a:defRPr/>
            </a:pPr>
            <a:r>
              <a:rPr lang="en-US" sz="2400" dirty="0" smtClean="0"/>
              <a:t>France controlled Lebanon and Syria</a:t>
            </a:r>
          </a:p>
          <a:p>
            <a:pPr marL="274320" indent="-256032" fontAlgn="auto">
              <a:spcAft>
                <a:spcPts val="0"/>
              </a:spcAft>
              <a:defRPr/>
            </a:pPr>
            <a:r>
              <a:rPr lang="en-US" sz="2400" dirty="0" smtClean="0"/>
              <a:t>Britain controlled Iraq, Jordan, and Palestine.</a:t>
            </a:r>
          </a:p>
          <a:p>
            <a:pPr marL="274320" indent="-256032" fontAlgn="auto">
              <a:spcAft>
                <a:spcPts val="0"/>
              </a:spcAft>
              <a:defRPr/>
            </a:pPr>
            <a:r>
              <a:rPr lang="en-US" sz="2400" i="1" u="sng" dirty="0" smtClean="0">
                <a:solidFill>
                  <a:srgbClr val="FFFF00"/>
                </a:solidFill>
              </a:rPr>
              <a:t>Balfour Declaration </a:t>
            </a:r>
            <a:r>
              <a:rPr lang="en-US" sz="2400" dirty="0" smtClean="0"/>
              <a:t>- The British promise the Jews a new nation of their own in Palestine (the area of the Jewish homeland during Biblical times)…the problem is there are Arab people who have been living there for many centuries!!!</a:t>
            </a:r>
          </a:p>
        </p:txBody>
      </p:sp>
      <p:sp>
        <p:nvSpPr>
          <p:cNvPr id="3" name="Title 2"/>
          <p:cNvSpPr>
            <a:spLocks noGrp="1"/>
          </p:cNvSpPr>
          <p:nvPr>
            <p:ph type="title"/>
          </p:nvPr>
        </p:nvSpPr>
        <p:spPr>
          <a:xfrm>
            <a:off x="777875" y="4876800"/>
            <a:ext cx="7543800" cy="1295400"/>
          </a:xfrm>
        </p:spPr>
        <p:txBody>
          <a:bodyPr/>
          <a:lstStyle/>
          <a:p>
            <a:pPr fontAlgn="auto">
              <a:spcAft>
                <a:spcPts val="0"/>
              </a:spcAft>
              <a:defRPr/>
            </a:pPr>
            <a:r>
              <a:rPr lang="en-US" dirty="0" smtClean="0"/>
              <a:t>Ottoman Empire After War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indent="-256032" fontAlgn="auto">
              <a:spcAft>
                <a:spcPts val="0"/>
              </a:spcAft>
              <a:defRPr/>
            </a:pPr>
            <a:r>
              <a:rPr lang="en-US" sz="2800" dirty="0" smtClean="0"/>
              <a:t>Not all major powers joined the League.  (ex.  U.S. didn’t join (afraid it would force the U.S. to fight future wars), Russia and Germany not allowed)</a:t>
            </a:r>
          </a:p>
          <a:p>
            <a:pPr marL="274320" indent="-256032" fontAlgn="auto">
              <a:spcAft>
                <a:spcPts val="0"/>
              </a:spcAft>
              <a:defRPr/>
            </a:pPr>
            <a:r>
              <a:rPr lang="en-US" sz="2800" dirty="0" smtClean="0"/>
              <a:t>Had no real authority to enforce its ideas</a:t>
            </a:r>
          </a:p>
          <a:p>
            <a:pPr marL="274320" indent="-256032" fontAlgn="auto">
              <a:spcAft>
                <a:spcPts val="0"/>
              </a:spcAft>
              <a:defRPr/>
            </a:pPr>
            <a:r>
              <a:rPr lang="en-US" sz="2800" dirty="0" smtClean="0"/>
              <a:t>Required unanimous decisions to do anything</a:t>
            </a:r>
          </a:p>
          <a:p>
            <a:pPr marL="274320" indent="-256032" fontAlgn="auto">
              <a:spcAft>
                <a:spcPts val="0"/>
              </a:spcAft>
              <a:defRPr/>
            </a:pPr>
            <a:endParaRPr lang="en-US" sz="2800" dirty="0"/>
          </a:p>
        </p:txBody>
      </p:sp>
      <p:sp>
        <p:nvSpPr>
          <p:cNvPr id="3" name="Title 2"/>
          <p:cNvSpPr>
            <a:spLocks noGrp="1"/>
          </p:cNvSpPr>
          <p:nvPr>
            <p:ph type="title"/>
          </p:nvPr>
        </p:nvSpPr>
        <p:spPr>
          <a:xfrm>
            <a:off x="777875" y="4876800"/>
            <a:ext cx="7543800" cy="1676400"/>
          </a:xfrm>
        </p:spPr>
        <p:txBody>
          <a:bodyPr/>
          <a:lstStyle/>
          <a:p>
            <a:pPr fontAlgn="auto">
              <a:spcAft>
                <a:spcPts val="0"/>
              </a:spcAft>
              <a:defRPr/>
            </a:pPr>
            <a:r>
              <a:rPr lang="en-US" dirty="0" smtClean="0"/>
              <a:t>Problems with the League of Nations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685800"/>
            <a:ext cx="4343400" cy="3429000"/>
          </a:xfrm>
        </p:spPr>
        <p:txBody>
          <a:bodyPr/>
          <a:lstStyle/>
          <a:p>
            <a:pPr marL="274320" indent="-256032" fontAlgn="auto">
              <a:spcAft>
                <a:spcPts val="0"/>
              </a:spcAft>
              <a:defRPr/>
            </a:pPr>
            <a:endParaRPr lang="en-US" dirty="0"/>
          </a:p>
        </p:txBody>
      </p:sp>
      <p:sp>
        <p:nvSpPr>
          <p:cNvPr id="6" name="Text Placeholder 5"/>
          <p:cNvSpPr>
            <a:spLocks noGrp="1"/>
          </p:cNvSpPr>
          <p:nvPr>
            <p:ph type="body" sz="half" idx="2"/>
          </p:nvPr>
        </p:nvSpPr>
        <p:spPr>
          <a:xfrm>
            <a:off x="5867400" y="381000"/>
            <a:ext cx="2438400" cy="5029200"/>
          </a:xfrm>
        </p:spPr>
        <p:txBody>
          <a:bodyPr/>
          <a:lstStyle/>
          <a:p>
            <a:pPr fontAlgn="auto">
              <a:spcAft>
                <a:spcPts val="0"/>
              </a:spcAft>
              <a:defRPr/>
            </a:pPr>
            <a:r>
              <a:rPr lang="en-US" sz="2200" b="1" u="sng" dirty="0" smtClean="0">
                <a:solidFill>
                  <a:srgbClr val="FF0000"/>
                </a:solidFill>
              </a:rPr>
              <a:t>Allies:  </a:t>
            </a:r>
            <a:r>
              <a:rPr lang="en-US" sz="2200" dirty="0" smtClean="0"/>
              <a:t>France, Great Britain, Russia (</a:t>
            </a:r>
            <a:r>
              <a:rPr lang="en-US" sz="2200" dirty="0" err="1" smtClean="0"/>
              <a:t>a.k.a</a:t>
            </a:r>
            <a:r>
              <a:rPr lang="en-US" sz="2200" dirty="0" smtClean="0"/>
              <a:t> Triple Entente)</a:t>
            </a:r>
          </a:p>
          <a:p>
            <a:pPr fontAlgn="auto">
              <a:spcAft>
                <a:spcPts val="0"/>
              </a:spcAft>
              <a:defRPr/>
            </a:pPr>
            <a:r>
              <a:rPr lang="en-US" sz="2200" dirty="0" smtClean="0"/>
              <a:t>***(Belgium and Italy)</a:t>
            </a:r>
          </a:p>
          <a:p>
            <a:pPr fontAlgn="auto">
              <a:spcAft>
                <a:spcPts val="0"/>
              </a:spcAft>
              <a:defRPr/>
            </a:pPr>
            <a:endParaRPr lang="en-US" sz="2200" dirty="0"/>
          </a:p>
          <a:p>
            <a:pPr fontAlgn="auto">
              <a:spcAft>
                <a:spcPts val="0"/>
              </a:spcAft>
              <a:defRPr/>
            </a:pPr>
            <a:r>
              <a:rPr lang="en-US" sz="2200" b="1" u="sng" dirty="0" smtClean="0">
                <a:solidFill>
                  <a:srgbClr val="FF0000"/>
                </a:solidFill>
              </a:rPr>
              <a:t>Central Powers:  </a:t>
            </a:r>
            <a:r>
              <a:rPr lang="en-US" sz="2200" dirty="0" smtClean="0"/>
              <a:t>Austria-Hungary, Germany, Bulgaria, Ottoman Empire </a:t>
            </a:r>
          </a:p>
          <a:p>
            <a:pPr fontAlgn="auto">
              <a:spcAft>
                <a:spcPts val="0"/>
              </a:spcAft>
              <a:defRPr/>
            </a:pPr>
            <a:r>
              <a:rPr lang="en-US" sz="2200" dirty="0" smtClean="0"/>
              <a:t>***(Italy)</a:t>
            </a:r>
          </a:p>
          <a:p>
            <a:pPr fontAlgn="auto">
              <a:spcAft>
                <a:spcPts val="0"/>
              </a:spcAft>
              <a:defRPr/>
            </a:pPr>
            <a:endParaRPr lang="en-US" dirty="0"/>
          </a:p>
          <a:p>
            <a:pPr fontAlgn="auto">
              <a:spcAft>
                <a:spcPts val="0"/>
              </a:spcAft>
              <a:defRPr/>
            </a:pPr>
            <a:endParaRPr lang="en-US" dirty="0"/>
          </a:p>
        </p:txBody>
      </p:sp>
      <p:sp>
        <p:nvSpPr>
          <p:cNvPr id="4" name="Title 3"/>
          <p:cNvSpPr>
            <a:spLocks noGrp="1"/>
          </p:cNvSpPr>
          <p:nvPr>
            <p:ph type="title"/>
          </p:nvPr>
        </p:nvSpPr>
        <p:spPr>
          <a:xfrm>
            <a:off x="777875" y="4876800"/>
            <a:ext cx="5089525" cy="914400"/>
          </a:xfrm>
        </p:spPr>
        <p:txBody>
          <a:bodyPr/>
          <a:lstStyle/>
          <a:p>
            <a:pPr fontAlgn="auto">
              <a:spcAft>
                <a:spcPts val="0"/>
              </a:spcAft>
              <a:defRPr/>
            </a:pPr>
            <a:r>
              <a:rPr lang="en-US" dirty="0" smtClean="0"/>
              <a:t>Alliances</a:t>
            </a:r>
            <a:endParaRPr lang="en-US" dirty="0"/>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54657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274320" indent="-256032" fontAlgn="auto">
              <a:spcAft>
                <a:spcPts val="0"/>
              </a:spcAft>
              <a:defRPr/>
            </a:pPr>
            <a:r>
              <a:rPr lang="en-US" sz="2400" dirty="0" smtClean="0"/>
              <a:t>Building of empires around the world.</a:t>
            </a:r>
          </a:p>
          <a:p>
            <a:pPr marL="274320" indent="-256032" fontAlgn="auto">
              <a:spcAft>
                <a:spcPts val="0"/>
              </a:spcAft>
              <a:defRPr/>
            </a:pPr>
            <a:r>
              <a:rPr lang="en-US" sz="2400" dirty="0" smtClean="0"/>
              <a:t>Needed resources and new markets for trade.</a:t>
            </a:r>
          </a:p>
          <a:p>
            <a:pPr marL="274320" indent="-256032" fontAlgn="auto">
              <a:spcAft>
                <a:spcPts val="0"/>
              </a:spcAft>
              <a:defRPr/>
            </a:pPr>
            <a:r>
              <a:rPr lang="en-US" sz="2400" dirty="0" smtClean="0"/>
              <a:t>Led to huge competition, particularly in Europe!</a:t>
            </a:r>
          </a:p>
          <a:p>
            <a:pPr marL="274320" indent="-256032" fontAlgn="auto">
              <a:spcAft>
                <a:spcPts val="0"/>
              </a:spcAft>
              <a:defRPr/>
            </a:pPr>
            <a:endParaRPr lang="en-US" sz="2400" dirty="0"/>
          </a:p>
          <a:p>
            <a:pPr marL="274320" indent="-256032" fontAlgn="auto">
              <a:spcAft>
                <a:spcPts val="0"/>
              </a:spcAft>
              <a:defRPr/>
            </a:pPr>
            <a:r>
              <a:rPr lang="en-US" sz="2400" dirty="0" smtClean="0">
                <a:solidFill>
                  <a:srgbClr val="FF0000"/>
                </a:solidFill>
              </a:rPr>
              <a:t>Could there have been an earlier World War??!  (The story of  U.S. vs. Germany in 1888.)</a:t>
            </a:r>
          </a:p>
        </p:txBody>
      </p:sp>
      <p:sp>
        <p:nvSpPr>
          <p:cNvPr id="5" name="Title 4"/>
          <p:cNvSpPr>
            <a:spLocks noGrp="1"/>
          </p:cNvSpPr>
          <p:nvPr>
            <p:ph type="title"/>
          </p:nvPr>
        </p:nvSpPr>
        <p:spPr/>
        <p:txBody>
          <a:bodyPr/>
          <a:lstStyle/>
          <a:p>
            <a:pPr fontAlgn="auto">
              <a:spcAft>
                <a:spcPts val="0"/>
              </a:spcAft>
              <a:defRPr/>
            </a:pPr>
            <a:r>
              <a:rPr lang="en-US" dirty="0" smtClean="0"/>
              <a:t>Imperialism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10200"/>
            <a:ext cx="7543800" cy="914400"/>
          </a:xfrm>
        </p:spPr>
        <p:txBody>
          <a:bodyPr/>
          <a:lstStyle/>
          <a:p>
            <a:pPr fontAlgn="auto">
              <a:spcAft>
                <a:spcPts val="0"/>
              </a:spcAft>
              <a:defRPr/>
            </a:pPr>
            <a:r>
              <a:rPr lang="en-US" dirty="0" smtClean="0"/>
              <a:t>Nationalism</a:t>
            </a:r>
            <a:endParaRPr lang="en-US" dirty="0"/>
          </a:p>
        </p:txBody>
      </p:sp>
      <p:sp>
        <p:nvSpPr>
          <p:cNvPr id="2" name="Content Placeholder 1"/>
          <p:cNvSpPr>
            <a:spLocks noGrp="1"/>
          </p:cNvSpPr>
          <p:nvPr>
            <p:ph sz="quarter" idx="13"/>
          </p:nvPr>
        </p:nvSpPr>
        <p:spPr>
          <a:xfrm>
            <a:off x="533400" y="658813"/>
            <a:ext cx="3581400" cy="4827587"/>
          </a:xfrm>
        </p:spPr>
        <p:txBody>
          <a:bodyPr>
            <a:noAutofit/>
          </a:bodyPr>
          <a:lstStyle/>
          <a:p>
            <a:pPr marL="274320" indent="-256032" fontAlgn="auto">
              <a:spcAft>
                <a:spcPts val="0"/>
              </a:spcAft>
              <a:defRPr/>
            </a:pPr>
            <a:r>
              <a:rPr lang="en-US" sz="2200" dirty="0" smtClean="0"/>
              <a:t>Nationalism:  pride in one’s country</a:t>
            </a:r>
          </a:p>
          <a:p>
            <a:pPr marL="274320" indent="-256032" fontAlgn="auto">
              <a:spcAft>
                <a:spcPts val="0"/>
              </a:spcAft>
              <a:defRPr/>
            </a:pPr>
            <a:r>
              <a:rPr lang="en-US" sz="2200" dirty="0" smtClean="0"/>
              <a:t>Due to imperialism, some individuals within a country’s borders felt more connected with their cultural group than with the larger nation.</a:t>
            </a:r>
          </a:p>
          <a:p>
            <a:pPr marL="274320" indent="-256032" fontAlgn="auto">
              <a:spcAft>
                <a:spcPts val="0"/>
              </a:spcAft>
              <a:defRPr/>
            </a:pPr>
            <a:r>
              <a:rPr lang="en-US" sz="2200" dirty="0" smtClean="0"/>
              <a:t>Led to bitterness among some European people/regions  (ex. Serbia and the Slavs on the Balkan Peninsula)</a:t>
            </a:r>
            <a:endParaRPr lang="en-US" sz="2200" dirty="0"/>
          </a:p>
        </p:txBody>
      </p:sp>
      <p:sp>
        <p:nvSpPr>
          <p:cNvPr id="4" name="Content Placeholder 3"/>
          <p:cNvSpPr>
            <a:spLocks noGrp="1"/>
          </p:cNvSpPr>
          <p:nvPr>
            <p:ph sz="quarter" idx="14"/>
          </p:nvPr>
        </p:nvSpPr>
        <p:spPr>
          <a:xfrm>
            <a:off x="5029200" y="658813"/>
            <a:ext cx="3273425" cy="3432175"/>
          </a:xfrm>
        </p:spPr>
        <p:txBody>
          <a:bodyPr/>
          <a:lstStyle/>
          <a:p>
            <a:pPr marL="274320" indent="-256032" fontAlgn="auto">
              <a:spcAft>
                <a:spcPts val="0"/>
              </a:spcAft>
              <a:defRPr/>
            </a:pPr>
            <a:endParaRPr lang="en-US" dirty="0"/>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44577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685800"/>
            <a:ext cx="4343400" cy="4419600"/>
          </a:xfrm>
        </p:spPr>
        <p:txBody>
          <a:bodyPr>
            <a:normAutofit lnSpcReduction="10000"/>
          </a:bodyPr>
          <a:lstStyle/>
          <a:p>
            <a:pPr marL="274320" indent="-256032" fontAlgn="auto">
              <a:spcAft>
                <a:spcPts val="0"/>
              </a:spcAft>
              <a:defRPr/>
            </a:pPr>
            <a:r>
              <a:rPr lang="en-US" dirty="0" smtClean="0"/>
              <a:t>The Black Hand was a Serbian Nationalist group committed to liberating all Serbians from Austro-Hungarian control.</a:t>
            </a:r>
          </a:p>
          <a:p>
            <a:pPr marL="274320" indent="-256032" fontAlgn="auto">
              <a:spcAft>
                <a:spcPts val="0"/>
              </a:spcAft>
              <a:defRPr/>
            </a:pPr>
            <a:r>
              <a:rPr lang="en-US" dirty="0" err="1" smtClean="0"/>
              <a:t>Gavrilo</a:t>
            </a:r>
            <a:r>
              <a:rPr lang="en-US" dirty="0" smtClean="0"/>
              <a:t> </a:t>
            </a:r>
            <a:r>
              <a:rPr lang="en-US" dirty="0" err="1" smtClean="0"/>
              <a:t>Princip</a:t>
            </a:r>
            <a:r>
              <a:rPr lang="en-US" dirty="0" smtClean="0"/>
              <a:t> (19 years old) assassinates Archduke Franz Ferdinand (heir to the throne in A-H) and his wife on a trip to Sarajevo, Bosnia.</a:t>
            </a:r>
          </a:p>
          <a:p>
            <a:pPr marL="274320" indent="-256032" fontAlgn="auto">
              <a:spcAft>
                <a:spcPts val="0"/>
              </a:spcAft>
              <a:defRPr/>
            </a:pPr>
            <a:r>
              <a:rPr lang="en-US" dirty="0" smtClean="0"/>
              <a:t>Austria-Hungary declares war on Serbia!</a:t>
            </a:r>
            <a:endParaRPr lang="en-US" dirty="0"/>
          </a:p>
        </p:txBody>
      </p:sp>
      <p:sp>
        <p:nvSpPr>
          <p:cNvPr id="7" name="Text Placeholder 6"/>
          <p:cNvSpPr>
            <a:spLocks noGrp="1"/>
          </p:cNvSpPr>
          <p:nvPr>
            <p:ph type="body" sz="half" idx="2"/>
          </p:nvPr>
        </p:nvSpPr>
        <p:spPr>
          <a:xfrm>
            <a:off x="5715000" y="685800"/>
            <a:ext cx="2590800" cy="3429000"/>
          </a:xfrm>
        </p:spPr>
        <p:txBody>
          <a:bodyPr/>
          <a:lstStyle/>
          <a:p>
            <a:pPr marL="285750" indent="-285750" fontAlgn="auto">
              <a:spcAft>
                <a:spcPts val="0"/>
              </a:spcAft>
              <a:buFont typeface="Arial" pitchFamily="34" charset="0"/>
              <a:buChar char="•"/>
              <a:defRPr/>
            </a:pPr>
            <a:endParaRPr lang="en-US" dirty="0"/>
          </a:p>
        </p:txBody>
      </p:sp>
      <p:sp>
        <p:nvSpPr>
          <p:cNvPr id="5" name="Title 4"/>
          <p:cNvSpPr>
            <a:spLocks noGrp="1"/>
          </p:cNvSpPr>
          <p:nvPr>
            <p:ph type="title"/>
          </p:nvPr>
        </p:nvSpPr>
        <p:spPr/>
        <p:txBody>
          <a:bodyPr/>
          <a:lstStyle/>
          <a:p>
            <a:pPr fontAlgn="auto">
              <a:spcAft>
                <a:spcPts val="0"/>
              </a:spcAft>
              <a:defRPr/>
            </a:pPr>
            <a:r>
              <a:rPr lang="en-US" sz="4000" dirty="0" smtClean="0"/>
              <a:t>“The Powder Keg” Ignites!</a:t>
            </a:r>
            <a:endParaRPr lang="en-US" sz="4000" dirty="0"/>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529013"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4" descr="http://upload.wikimedia.org/wikipedia/commons/thumb/d/d3/Gavrilloprincip.jpg/220px-Gavrilloprinc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0400"/>
            <a:ext cx="2095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609600" y="304800"/>
          <a:ext cx="7772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75" y="5867400"/>
            <a:ext cx="7543800" cy="838200"/>
          </a:xfrm>
        </p:spPr>
        <p:txBody>
          <a:bodyPr/>
          <a:lstStyle/>
          <a:p>
            <a:pPr fontAlgn="auto">
              <a:spcAft>
                <a:spcPts val="0"/>
              </a:spcAft>
              <a:defRPr/>
            </a:pPr>
            <a:r>
              <a:rPr lang="en-US" dirty="0" smtClean="0"/>
              <a:t>War Begins</a:t>
            </a:r>
            <a:endParaRPr lang="en-US" dirty="0"/>
          </a:p>
        </p:txBody>
      </p:sp>
      <p:sp>
        <p:nvSpPr>
          <p:cNvPr id="3" name="Content Placeholder 2"/>
          <p:cNvSpPr>
            <a:spLocks noGrp="1"/>
          </p:cNvSpPr>
          <p:nvPr>
            <p:ph idx="1"/>
          </p:nvPr>
        </p:nvSpPr>
        <p:spPr>
          <a:xfrm>
            <a:off x="1066800" y="152400"/>
            <a:ext cx="7162800" cy="5791200"/>
          </a:xfrm>
        </p:spPr>
        <p:txBody>
          <a:bodyPr>
            <a:noAutofit/>
          </a:bodyPr>
          <a:lstStyle/>
          <a:p>
            <a:pPr marL="274320" indent="-256032" fontAlgn="auto">
              <a:spcAft>
                <a:spcPts val="0"/>
              </a:spcAft>
              <a:defRPr/>
            </a:pPr>
            <a:r>
              <a:rPr lang="en-US" sz="2800" dirty="0" smtClean="0"/>
              <a:t>Three front (line where opposing sides fight each other) war:  </a:t>
            </a:r>
            <a:r>
              <a:rPr lang="en-US" sz="2800" dirty="0" smtClean="0">
                <a:solidFill>
                  <a:srgbClr val="92D050"/>
                </a:solidFill>
              </a:rPr>
              <a:t>Eastern Front </a:t>
            </a:r>
            <a:r>
              <a:rPr lang="en-US" sz="2800" dirty="0" smtClean="0"/>
              <a:t>on the Russian border (Germany vs. Russia/Serbia), </a:t>
            </a:r>
            <a:r>
              <a:rPr lang="en-US" sz="2800" dirty="0" smtClean="0">
                <a:solidFill>
                  <a:srgbClr val="92D050"/>
                </a:solidFill>
              </a:rPr>
              <a:t>Western Front </a:t>
            </a:r>
            <a:r>
              <a:rPr lang="en-US" sz="2800" dirty="0" smtClean="0"/>
              <a:t>in Belgium and France (Germany vs. France/Great Britain), and the </a:t>
            </a:r>
            <a:r>
              <a:rPr lang="en-US" sz="2800" dirty="0" smtClean="0">
                <a:solidFill>
                  <a:srgbClr val="92D050"/>
                </a:solidFill>
              </a:rPr>
              <a:t>Italian Front </a:t>
            </a:r>
            <a:r>
              <a:rPr lang="en-US" sz="2800" dirty="0" smtClean="0"/>
              <a:t>(Italy and France vs. Austria-Hungary and Germany</a:t>
            </a:r>
          </a:p>
          <a:p>
            <a:pPr marL="274320" indent="-256032" fontAlgn="auto">
              <a:spcAft>
                <a:spcPts val="0"/>
              </a:spcAft>
              <a:defRPr/>
            </a:pPr>
            <a:r>
              <a:rPr lang="en-US" sz="2800" dirty="0" smtClean="0"/>
              <a:t>Western Front used trench warfare (fighting in ditches)</a:t>
            </a:r>
          </a:p>
          <a:p>
            <a:pPr marL="274320" indent="-256032" fontAlgn="auto">
              <a:spcAft>
                <a:spcPts val="0"/>
              </a:spcAft>
              <a:defRPr/>
            </a:pPr>
            <a:r>
              <a:rPr lang="en-US" sz="2800" dirty="0" smtClean="0"/>
              <a:t>Trenches stretched from the English Channel to Switzerland</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1356</TotalTime>
  <Words>1501</Words>
  <Application>Microsoft Office PowerPoint</Application>
  <PresentationFormat>On-screen Show (4:3)</PresentationFormat>
  <Paragraphs>166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Palatino Linotype</vt:lpstr>
      <vt:lpstr>Wingdings</vt:lpstr>
      <vt:lpstr>Elemental</vt:lpstr>
      <vt:lpstr>World War I</vt:lpstr>
      <vt:lpstr>Causes of War:  M.A.I.N.</vt:lpstr>
      <vt:lpstr>Militarism</vt:lpstr>
      <vt:lpstr>Alliances</vt:lpstr>
      <vt:lpstr>Imperialism</vt:lpstr>
      <vt:lpstr>Nationalism</vt:lpstr>
      <vt:lpstr>“The Powder Keg” Ignites!</vt:lpstr>
      <vt:lpstr>PowerPoint Presentation</vt:lpstr>
      <vt:lpstr>War Begins</vt:lpstr>
      <vt:lpstr>Modern Weapons</vt:lpstr>
      <vt:lpstr>Modern Weapons</vt:lpstr>
      <vt:lpstr>Trench and foxhole</vt:lpstr>
      <vt:lpstr>PowerPoint Presentation</vt:lpstr>
      <vt:lpstr>U.S. Entry</vt:lpstr>
      <vt:lpstr>U.S. Entry</vt:lpstr>
      <vt:lpstr>U.S. Entry</vt:lpstr>
      <vt:lpstr>Zimmermann Telegram</vt:lpstr>
      <vt:lpstr>U.S. Entry</vt:lpstr>
      <vt:lpstr>Russian Revolution</vt:lpstr>
      <vt:lpstr>Rasputin and the Romanov family</vt:lpstr>
      <vt:lpstr>Russian Revolution</vt:lpstr>
      <vt:lpstr>Russia Out of WW1</vt:lpstr>
      <vt:lpstr>Russian Civil War</vt:lpstr>
      <vt:lpstr>The End…</vt:lpstr>
      <vt:lpstr>The Big Four</vt:lpstr>
      <vt:lpstr>Wilson’s Fourteen Points</vt:lpstr>
      <vt:lpstr>Treaty of Versailles</vt:lpstr>
      <vt:lpstr>Punishment Clauses</vt:lpstr>
      <vt:lpstr>Changes of Territory</vt:lpstr>
      <vt:lpstr>Ottoman Empire After War</vt:lpstr>
      <vt:lpstr>Problems with the League of Nations</vt:lpstr>
    </vt:vector>
  </TitlesOfParts>
  <Company>Richland School District Two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dc:creator>Katie Manning</dc:creator>
  <cp:lastModifiedBy>Manning, Katie C</cp:lastModifiedBy>
  <cp:revision>53</cp:revision>
  <cp:lastPrinted>2012-01-30T12:51:11Z</cp:lastPrinted>
  <dcterms:created xsi:type="dcterms:W3CDTF">2012-01-09T15:37:58Z</dcterms:created>
  <dcterms:modified xsi:type="dcterms:W3CDTF">2017-02-02T18:27:01Z</dcterms:modified>
</cp:coreProperties>
</file>