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handoutMasterIdLst>
    <p:handoutMasterId r:id="rId22"/>
  </p:handoutMasterIdLst>
  <p:sldIdLst>
    <p:sldId id="256" r:id="rId3"/>
    <p:sldId id="273" r:id="rId4"/>
    <p:sldId id="27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0A5AA57-9A89-4EC5-8859-5F357AA29D7A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0C4EC32-E813-4C11-8FE5-D787DB894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81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68662B9-24D4-4DB2-A7C2-CD1792ACE163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9C6332-9062-43A7-9755-BF78DF33F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1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25EAB-59F8-411F-ACE2-06FEF3D79786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7853D-27F2-4E8E-97CC-6C2E5AC58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7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93C11-3F37-4999-A39C-363355B9F1FA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976B17C-2EFA-4C9F-B97D-77BD47F38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77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AE465-2254-407A-9898-9C9E9A83B6B5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F96A1-CA32-482F-9496-0E6D3F1D2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90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157DB9-AC8B-4391-942F-AAA825986147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2E0D56-231D-4B77-92C8-8F31794AA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66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fld id="{91008B2B-A381-4E91-B183-DEB6A4739484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7F762-548B-46F9-80C4-4F6C9033D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15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3BAA-6650-488E-BC90-4E10F7909416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D0C43-F091-40F3-BE59-C3ECA1798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73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CB732-7D42-4C06-B035-459EDF408267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B497C-93BB-4EC7-8601-B7269E6E2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89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AF34925-3724-4B8C-B75F-1D89F63A5954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6EE685-0A61-4AA7-A53C-6E9AC7AE0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42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F1371-88D8-4C5E-86D5-C850D334899E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5FF72-2E88-4C23-A93F-794A220E7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12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98962BF-5E28-4E71-A1A8-EE4443850E30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D36BFA-DC56-4557-B82A-F93E145B1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64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F6D8A-6426-429B-80D9-F7117D796A49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E4354-1E0D-4C6F-A3D3-791C4A2B4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21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F131BD-921B-48BB-BBB1-200B87652648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13DF0A-2E11-41E3-84C7-899B661B9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30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B34F-D0D5-40E8-99F6-AF16BD83024A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AF4FF-AED7-4EEB-A21F-4893ABBA2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83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9357-E4D4-4716-BF53-2092483FBF8D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E51EB-E083-4A76-977A-6E6BCD96B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1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0C1389-7A23-40E7-A050-ACBCE9CEADF7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D310ADE-398B-4BC3-9913-90826024F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7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A1B03-2948-49A9-9F31-93EAC04E6209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C49E1-2695-4E12-B468-4A0E6A63B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5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BE4BA-3691-47CE-B834-0E30DEE2E4B2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3614-B58B-443E-B49B-FAB22A8BF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9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5FD2B-93A6-4844-BF86-CD34756D4E2A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62EA-FF8F-4A05-9308-316F0E4B4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3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EC5C-3C1E-4B95-AC0A-76031DD593D5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5EFA9-00B4-49CB-B356-9863E6D06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6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E9F97-1958-45D8-A890-788E01912523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56FD66-D878-4699-BD6B-0D4EB86A3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5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D1C2B-F600-4823-A4A6-005403AE0CEC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A1908-FC86-4D38-9826-5820062A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17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651D89-AF58-4805-82F9-7856CF27D812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B2EF0E-A8D1-40A8-855A-CA2217471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8" r:id="rId2"/>
    <p:sldLayoutId id="2147483719" r:id="rId3"/>
    <p:sldLayoutId id="2147483709" r:id="rId4"/>
    <p:sldLayoutId id="2147483710" r:id="rId5"/>
    <p:sldLayoutId id="2147483711" r:id="rId6"/>
    <p:sldLayoutId id="2147483720" r:id="rId7"/>
    <p:sldLayoutId id="2147483721" r:id="rId8"/>
    <p:sldLayoutId id="2147483722" r:id="rId9"/>
    <p:sldLayoutId id="2147483712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ct val="0"/>
        </a:spcAft>
        <a:buClr>
          <a:srgbClr val="928B70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ct val="0"/>
        </a:spcAft>
        <a:buClr>
          <a:srgbClr val="87706B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ct val="20000"/>
        </a:spcBef>
        <a:spcAft>
          <a:spcPct val="0"/>
        </a:spcAft>
        <a:buClr>
          <a:srgbClr val="6F777D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9402DA-87AB-4FCC-83BA-573BEECA3CB4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056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8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598101-7E70-4DD5-A293-BBD79EDBF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13" r:id="rId4"/>
    <p:sldLayoutId id="2147483714" r:id="rId5"/>
    <p:sldLayoutId id="2147483727" r:id="rId6"/>
    <p:sldLayoutId id="2147483715" r:id="rId7"/>
    <p:sldLayoutId id="2147483728" r:id="rId8"/>
    <p:sldLayoutId id="2147483729" r:id="rId9"/>
    <p:sldLayoutId id="2147483716" r:id="rId10"/>
    <p:sldLayoutId id="214748371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638"/>
            <a:ext cx="19812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Standard 7-3.1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2638"/>
            <a:ext cx="6324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French Revolution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King calls for the Estates-General to meet in 1789. 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First and Second Estate refuse to pay taxes. </a:t>
            </a:r>
          </a:p>
          <a:p>
            <a:pPr marL="548640" lvl="1" indent="-182880" fontAlgn="auto">
              <a:spcAft>
                <a:spcPts val="0"/>
              </a:spcAft>
              <a:defRPr/>
            </a:pPr>
            <a:r>
              <a:rPr lang="en-US" sz="2400" dirty="0" smtClean="0"/>
              <a:t>Each Estate had one vote.  The first and second estate would always vote together and create a 2-1 vote over the third estate.  The third estate wants for every male citizen to have the right to vote.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Third Estate gets locked out of the meeting – meet on a nearby Tennis Court:  </a:t>
            </a:r>
          </a:p>
          <a:p>
            <a:pPr marL="548640" lvl="1" indent="-182880" fontAlgn="auto">
              <a:spcAft>
                <a:spcPts val="0"/>
              </a:spcAft>
              <a:defRPr/>
            </a:pPr>
            <a:r>
              <a:rPr lang="en-US" sz="2400" dirty="0" smtClean="0"/>
              <a:t>Tennis Court Oath – promise to make a new constitution</a:t>
            </a:r>
          </a:p>
          <a:p>
            <a:pPr marL="548640" lvl="1" indent="-182880" fontAlgn="auto">
              <a:spcAft>
                <a:spcPts val="0"/>
              </a:spcAft>
              <a:defRPr/>
            </a:pPr>
            <a:r>
              <a:rPr lang="en-US" sz="2400" dirty="0" smtClean="0"/>
              <a:t>Third Estate became the National Assembly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Calling the Estates Together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600" y="2130425"/>
            <a:ext cx="2003425" cy="2816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0070C0"/>
                </a:solidFill>
                <a:latin typeface="Britannic Bold" pitchFamily="34" charset="0"/>
              </a:rPr>
              <a:t>Liberty, Equality, Fraternity!</a:t>
            </a:r>
            <a:endParaRPr lang="en-US" sz="2600" dirty="0">
              <a:solidFill>
                <a:srgbClr val="0070C0"/>
              </a:solidFill>
              <a:latin typeface="Britannic Bold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"/>
            <a:ext cx="6324600" cy="6537325"/>
          </a:xfrm>
        </p:spPr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King Louis XVI began gathering troops.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Revolution began – people stormed the Bastille </a:t>
            </a:r>
            <a:r>
              <a:rPr lang="en-US" sz="2400" dirty="0"/>
              <a:t>(French </a:t>
            </a:r>
            <a:r>
              <a:rPr lang="en-US" sz="2400" dirty="0" smtClean="0"/>
              <a:t>prison)to get gunpowder. 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Riots break out around the countryside and peasants began attacking the homes of the nobles.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National Assembly adopts the “Declaration of Rights of Man and of the Citizen.”  (Written by Marquis de Lafayette)</a:t>
            </a:r>
          </a:p>
          <a:p>
            <a:pPr marL="548640" lvl="1" indent="-182880" fontAlgn="auto">
              <a:spcAft>
                <a:spcPts val="0"/>
              </a:spcAft>
              <a:defRPr/>
            </a:pPr>
            <a:r>
              <a:rPr lang="en-US" sz="2400" dirty="0" smtClean="0"/>
              <a:t>Stated basic freedoms</a:t>
            </a:r>
          </a:p>
          <a:p>
            <a:pPr marL="548640" lvl="1" indent="-182880" fontAlgn="auto">
              <a:spcAft>
                <a:spcPts val="0"/>
              </a:spcAft>
              <a:defRPr/>
            </a:pPr>
            <a:r>
              <a:rPr lang="en-US" sz="2400" dirty="0" smtClean="0"/>
              <a:t>Government gets power from</a:t>
            </a:r>
          </a:p>
          <a:p>
            <a:pPr marL="365760" lvl="1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/>
              <a:t>	the people not the king</a:t>
            </a:r>
          </a:p>
          <a:p>
            <a:pPr marL="548640" lvl="1" indent="-182880" fontAlgn="auto">
              <a:spcAft>
                <a:spcPts val="0"/>
              </a:spcAft>
              <a:defRPr/>
            </a:pPr>
            <a:r>
              <a:rPr lang="en-US" sz="2400" dirty="0" smtClean="0"/>
              <a:t>Made France a Constitutional</a:t>
            </a:r>
          </a:p>
          <a:p>
            <a:pPr marL="365760" lvl="1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Monarchy (1791)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59625" y="457200"/>
            <a:ext cx="1676400" cy="1673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Fall of the bastille</a:t>
            </a:r>
            <a:endParaRPr lang="en-US" dirty="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4114800"/>
            <a:ext cx="3276600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06900"/>
          </a:xfrm>
        </p:spPr>
        <p:txBody>
          <a:bodyPr>
            <a:normAutofit fontScale="25000" lnSpcReduction="20000"/>
          </a:bodyPr>
          <a:lstStyle/>
          <a:p>
            <a:pPr marL="274320" fontAlgn="auto">
              <a:spcAft>
                <a:spcPts val="0"/>
              </a:spcAft>
              <a:defRPr/>
            </a:pPr>
            <a:r>
              <a:rPr lang="en-US" sz="8000" dirty="0" smtClean="0"/>
              <a:t>National Assembly declares war on Austria and Prussia (hoping to unify the French people).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8000" dirty="0" smtClean="0"/>
              <a:t>France loses – radicals take over the government and named it the National Convention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8000" dirty="0" smtClean="0"/>
              <a:t>The radicals (Mountain) put the king on trial and behead him in January 1793.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8000" dirty="0" smtClean="0"/>
              <a:t>Another war in 1793 – all the European countries declare war on France to stop the spread of revolution.</a:t>
            </a:r>
          </a:p>
          <a:p>
            <a:pPr marL="274320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06900"/>
          </a:xfrm>
        </p:spPr>
        <p:txBody>
          <a:bodyPr>
            <a:normAutofit fontScale="25000" lnSpcReduction="20000"/>
          </a:bodyPr>
          <a:lstStyle/>
          <a:p>
            <a:pPr marL="274320"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Struggle for Power</a:t>
            </a:r>
            <a:endParaRPr lang="en-US" dirty="0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514600"/>
            <a:ext cx="440213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719263"/>
            <a:ext cx="5105400" cy="4910137"/>
          </a:xfrm>
        </p:spPr>
        <p:txBody>
          <a:bodyPr>
            <a:normAutofit fontScale="85000" lnSpcReduction="20000"/>
          </a:bodyPr>
          <a:lstStyle/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Committee of Public Safety formed to keep people from protesting the revolution.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Headed by </a:t>
            </a:r>
            <a:r>
              <a:rPr lang="en-US" dirty="0" err="1" smtClean="0"/>
              <a:t>Maximilien</a:t>
            </a:r>
            <a:r>
              <a:rPr lang="en-US" dirty="0" smtClean="0"/>
              <a:t> Robespierre.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Used the guillotine to execute anyone that disagreed with the revolution: friends of the monarchy, members of the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estates, some peasants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Estimated 40,000 killed by the Guillotine (includes </a:t>
            </a:r>
            <a:r>
              <a:rPr lang="en-US" smtClean="0"/>
              <a:t>Marie Antoinette)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06900"/>
          </a:xfrm>
        </p:spPr>
        <p:txBody>
          <a:bodyPr>
            <a:normAutofit fontScale="85000" lnSpcReduction="20000"/>
          </a:bodyPr>
          <a:lstStyle/>
          <a:p>
            <a:pPr marL="274320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Reign of Terror</a:t>
            </a:r>
            <a:endParaRPr lang="en-US" dirty="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2895600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Reign of Terror ends with the beheading of Robespierre.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Five person council (Directory) set up to run the country – very weak.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159625" y="2130425"/>
            <a:ext cx="1673225" cy="2816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10400" y="457200"/>
            <a:ext cx="1825625" cy="1673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End of the </a:t>
            </a:r>
            <a:r>
              <a:rPr lang="en-US" dirty="0" err="1" smtClean="0"/>
              <a:t>REvolution</a:t>
            </a:r>
            <a:endParaRPr lang="en-US" dirty="0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429000"/>
            <a:ext cx="206692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447800"/>
            <a:ext cx="5410200" cy="5257800"/>
          </a:xfrm>
        </p:spPr>
        <p:txBody>
          <a:bodyPr>
            <a:normAutofit fontScale="92500"/>
          </a:bodyPr>
          <a:lstStyle/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Popular army general takes power in coup </a:t>
            </a:r>
            <a:r>
              <a:rPr lang="en-US" dirty="0" err="1" smtClean="0"/>
              <a:t>d’etat</a:t>
            </a:r>
            <a:r>
              <a:rPr lang="en-US" dirty="0" smtClean="0"/>
              <a:t> (1799)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Names himself Emperor of France (1804)</a:t>
            </a:r>
          </a:p>
          <a:p>
            <a:pPr marL="548640" lvl="1" indent="-182880" fontAlgn="auto">
              <a:spcAft>
                <a:spcPts val="0"/>
              </a:spcAft>
              <a:defRPr/>
            </a:pPr>
            <a:r>
              <a:rPr lang="en-US" dirty="0" smtClean="0"/>
              <a:t>Created a new legal system based on the Enlightenment</a:t>
            </a:r>
          </a:p>
          <a:p>
            <a:pPr marL="548640" lvl="1" indent="-182880" fontAlgn="auto">
              <a:spcAft>
                <a:spcPts val="0"/>
              </a:spcAft>
              <a:defRPr/>
            </a:pPr>
            <a:r>
              <a:rPr lang="en-US" dirty="0" smtClean="0"/>
              <a:t>Restored the Catholic Church, but reduced its the power </a:t>
            </a:r>
          </a:p>
          <a:p>
            <a:pPr marL="548640" lvl="1" indent="-182880" fontAlgn="auto">
              <a:spcAft>
                <a:spcPts val="0"/>
              </a:spcAft>
              <a:defRPr/>
            </a:pPr>
            <a:r>
              <a:rPr lang="en-US" dirty="0" smtClean="0"/>
              <a:t>Increased rights and equality of French people</a:t>
            </a:r>
          </a:p>
          <a:p>
            <a:pPr marL="548640" lvl="1" indent="-182880" fontAlgn="auto">
              <a:spcAft>
                <a:spcPts val="0"/>
              </a:spcAft>
              <a:defRPr/>
            </a:pPr>
            <a:r>
              <a:rPr lang="en-US" dirty="0" smtClean="0"/>
              <a:t>Conquers most of Europe</a:t>
            </a:r>
          </a:p>
          <a:p>
            <a:pPr marL="548640" lvl="1" indent="-182880" fontAlgn="auto">
              <a:spcAft>
                <a:spcPts val="0"/>
              </a:spcAft>
              <a:defRPr/>
            </a:pPr>
            <a:r>
              <a:rPr lang="en-US" dirty="0" smtClean="0"/>
              <a:t>Set up a national banking system</a:t>
            </a:r>
          </a:p>
          <a:p>
            <a:pPr marL="548640" lvl="1" indent="-182880" fontAlgn="auto">
              <a:spcAft>
                <a:spcPts val="0"/>
              </a:spcAft>
              <a:defRPr/>
            </a:pPr>
            <a:r>
              <a:rPr lang="en-US" dirty="0" smtClean="0"/>
              <a:t>Ended government corruption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486400" y="1719263"/>
            <a:ext cx="3200400" cy="4406900"/>
          </a:xfrm>
        </p:spPr>
        <p:txBody>
          <a:bodyPr>
            <a:normAutofit fontScale="92500"/>
          </a:bodyPr>
          <a:lstStyle/>
          <a:p>
            <a:pPr marL="274320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Napoleon Bonaparte</a:t>
            </a:r>
            <a:endParaRPr lang="en-US" dirty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314325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5400000">
            <a:off x="2789237" y="3154363"/>
            <a:ext cx="6308725" cy="457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Napoleon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4800600" cy="632777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Napoleonic Wars – Napoleon began invading and conquering all of the countries to the east and west of France in Europe.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By 1812, all </a:t>
            </a:r>
            <a:r>
              <a:rPr lang="en-US" dirty="0"/>
              <a:t>of Europe is conquered except for Great Britain and Russia.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Legacy = Nationalism 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  <p:sp>
        <p:nvSpPr>
          <p:cNvPr id="28676" name="Text Placeholder 8"/>
          <p:cNvSpPr>
            <a:spLocks noGrp="1"/>
          </p:cNvSpPr>
          <p:nvPr>
            <p:ph type="body" idx="2"/>
          </p:nvPr>
        </p:nvSpPr>
        <p:spPr>
          <a:xfrm>
            <a:off x="6248400" y="304800"/>
            <a:ext cx="1908175" cy="4983163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2867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2988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en-US" sz="2800" smtClean="0"/>
              <a:t>Nationalism is the pride in one’s country based on shared customs and common history.</a:t>
            </a:r>
          </a:p>
          <a:p>
            <a:endParaRPr lang="en-US" altLang="en-US" smtClean="0"/>
          </a:p>
          <a:p>
            <a:pPr lvl="1"/>
            <a:r>
              <a:rPr lang="en-US" altLang="en-US" sz="2800" smtClean="0"/>
              <a:t>American and French Revolutions inspired loyalty to a country rather than a leader</a:t>
            </a:r>
          </a:p>
          <a:p>
            <a:pPr lvl="1"/>
            <a:r>
              <a:rPr lang="en-US" altLang="en-US" sz="2800" smtClean="0"/>
              <a:t>Encouraged independence in L.A.</a:t>
            </a:r>
          </a:p>
          <a:p>
            <a:pPr lvl="1"/>
            <a:r>
              <a:rPr lang="en-US" altLang="en-US" sz="2800" smtClean="0"/>
              <a:t>Encouraged unification in Europe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Napoleon’s Empire</a:t>
            </a:r>
            <a:endParaRPr lang="en-US" dirty="0"/>
          </a:p>
        </p:txBody>
      </p:sp>
      <p:sp>
        <p:nvSpPr>
          <p:cNvPr id="30723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altLang="en-US" smtClean="0"/>
              <a:t>Legal equality for citizens</a:t>
            </a:r>
          </a:p>
          <a:p>
            <a:r>
              <a:rPr lang="en-US" altLang="en-US" smtClean="0"/>
              <a:t>Tolerance for religious freedom</a:t>
            </a:r>
          </a:p>
          <a:p>
            <a:r>
              <a:rPr lang="en-US" altLang="en-US" smtClean="0"/>
              <a:t>Right to earn a living</a:t>
            </a:r>
          </a:p>
        </p:txBody>
      </p:sp>
      <p:sp>
        <p:nvSpPr>
          <p:cNvPr id="30724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 smtClean="0"/>
              <a:t>Had to pay taxes to France</a:t>
            </a:r>
          </a:p>
          <a:p>
            <a:r>
              <a:rPr lang="en-US" altLang="en-US" smtClean="0"/>
              <a:t>Required to send soldiers to Napoleon’s army</a:t>
            </a:r>
          </a:p>
          <a:p>
            <a:r>
              <a:rPr lang="en-US" altLang="en-US" smtClean="0"/>
              <a:t>Had to swear loyalty to Napoleon and France</a:t>
            </a:r>
          </a:p>
        </p:txBody>
      </p:sp>
      <p:sp>
        <p:nvSpPr>
          <p:cNvPr id="30725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r>
              <a:rPr lang="en-US" altLang="en-US" smtClean="0"/>
              <a:t>Pros </a:t>
            </a:r>
          </a:p>
        </p:txBody>
      </p:sp>
      <p:sp>
        <p:nvSpPr>
          <p:cNvPr id="3072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r>
              <a:rPr lang="en-US" altLang="en-US" smtClean="0"/>
              <a:t>Cons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Napoleon’s Downfall</a:t>
            </a:r>
            <a:endParaRPr lang="en-US" dirty="0"/>
          </a:p>
        </p:txBody>
      </p:sp>
      <p:sp>
        <p:nvSpPr>
          <p:cNvPr id="31747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en-US" smtClean="0"/>
              <a:t>Beginning in 1812, Napoleon made three mistakes:</a:t>
            </a:r>
          </a:p>
          <a:p>
            <a:pPr marL="822325" lvl="1" indent="-457200">
              <a:buFont typeface="Century Schoolbook" pitchFamily="18" charset="0"/>
              <a:buAutoNum type="arabicPeriod"/>
            </a:pPr>
            <a:r>
              <a:rPr lang="en-US" altLang="en-US" smtClean="0"/>
              <a:t>Tried to invade Russia…in winter – failed miserably.</a:t>
            </a:r>
          </a:p>
          <a:p>
            <a:pPr marL="822325" lvl="1" indent="-457200">
              <a:buFont typeface="Century Schoolbook" pitchFamily="18" charset="0"/>
              <a:buAutoNum type="arabicPeriod"/>
            </a:pPr>
            <a:r>
              <a:rPr lang="en-US" altLang="en-US" smtClean="0"/>
              <a:t>Tried to block all European trade with the British.</a:t>
            </a:r>
          </a:p>
          <a:p>
            <a:pPr marL="822325" lvl="1" indent="-457200">
              <a:buFont typeface="Century Schoolbook" pitchFamily="18" charset="0"/>
              <a:buAutoNum type="arabicPeriod"/>
            </a:pPr>
            <a:r>
              <a:rPr lang="en-US" altLang="en-US" smtClean="0"/>
              <a:t>Lost the Peninsular War with Spain.</a:t>
            </a:r>
          </a:p>
          <a:p>
            <a:r>
              <a:rPr lang="en-US" altLang="en-US" smtClean="0"/>
              <a:t>In 1814, Napoleon surrenders the throne and is exiled to Elba.</a:t>
            </a:r>
          </a:p>
          <a:p>
            <a:r>
              <a:rPr lang="en-US" altLang="en-US" smtClean="0"/>
              <a:t>He escapes, gathers supporters in the Hundred Days, attacked the British to regain power.  The British capture him and exile him to St. Helena.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81000" y="762000"/>
            <a:ext cx="8763000" cy="5791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Tyranny</a:t>
            </a:r>
            <a:r>
              <a:rPr lang="en-US" sz="2800" dirty="0" smtClean="0"/>
              <a:t> – unjust use of power</a:t>
            </a:r>
          </a:p>
          <a:p>
            <a:r>
              <a:rPr lang="en-US" sz="2800" b="1" dirty="0" smtClean="0"/>
              <a:t>Estates</a:t>
            </a:r>
            <a:r>
              <a:rPr lang="en-US" sz="2800" dirty="0" smtClean="0"/>
              <a:t> – social classes in France</a:t>
            </a:r>
          </a:p>
          <a:p>
            <a:r>
              <a:rPr lang="en-US" sz="2800" b="1" dirty="0" smtClean="0"/>
              <a:t>Aristocracy</a:t>
            </a:r>
            <a:r>
              <a:rPr lang="en-US" sz="2800" dirty="0" smtClean="0"/>
              <a:t> – nobles</a:t>
            </a:r>
          </a:p>
          <a:p>
            <a:r>
              <a:rPr lang="en-US" sz="2800" b="1" dirty="0" smtClean="0"/>
              <a:t>Bourgeoisie</a:t>
            </a:r>
            <a:r>
              <a:rPr lang="en-US" sz="2800" dirty="0" smtClean="0"/>
              <a:t> – middle class</a:t>
            </a:r>
          </a:p>
          <a:p>
            <a:r>
              <a:rPr lang="en-US" sz="2800" b="1" dirty="0" smtClean="0"/>
              <a:t>National Assembly </a:t>
            </a:r>
            <a:r>
              <a:rPr lang="en-US" sz="2800" dirty="0" smtClean="0"/>
              <a:t>– a government consisting of delegates from the Third Estate</a:t>
            </a:r>
          </a:p>
          <a:p>
            <a:r>
              <a:rPr lang="en-US" sz="2800" b="1" dirty="0" smtClean="0"/>
              <a:t>Declaration of Rights of Man and of the Citizen</a:t>
            </a:r>
            <a:r>
              <a:rPr lang="en-US" sz="2800" dirty="0" smtClean="0"/>
              <a:t> – a document that stated that government got its power from the people, not the king.  It also stated basic freedoms for citizens.</a:t>
            </a:r>
          </a:p>
          <a:p>
            <a:r>
              <a:rPr lang="en-US" sz="2800" b="1" dirty="0" smtClean="0"/>
              <a:t>Radicals</a:t>
            </a:r>
            <a:r>
              <a:rPr lang="en-US" sz="2800" dirty="0" smtClean="0"/>
              <a:t> – people who favor quick and far-reaching changes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382000" cy="60960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90600"/>
            <a:ext cx="8229600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28600">
              <a:spcBef>
                <a:spcPct val="20000"/>
              </a:spcBef>
              <a:buClr>
                <a:srgbClr val="C66951"/>
              </a:buClr>
              <a:buFont typeface="Wingdings 2" pitchFamily="18" charset="2"/>
              <a:buChar char=""/>
            </a:pPr>
            <a:r>
              <a:rPr lang="en-US" sz="2800" b="1" spc="150" dirty="0">
                <a:solidFill>
                  <a:srgbClr val="534949"/>
                </a:solidFill>
                <a:latin typeface="Franklin Gothic Medium"/>
                <a:cs typeface="+mn-cs"/>
              </a:rPr>
              <a:t>Reign of Terror </a:t>
            </a:r>
            <a:r>
              <a:rPr lang="en-US" sz="2800" spc="150" dirty="0">
                <a:solidFill>
                  <a:srgbClr val="534949"/>
                </a:solidFill>
                <a:latin typeface="Franklin Gothic Medium"/>
                <a:cs typeface="+mn-cs"/>
              </a:rPr>
              <a:t>– a period of time when anyone suspected of being disloyal to the revolution or favor the return of the king was killed</a:t>
            </a:r>
          </a:p>
          <a:p>
            <a:pPr marL="273050" lvl="0" indent="-228600">
              <a:spcBef>
                <a:spcPct val="20000"/>
              </a:spcBef>
              <a:buClr>
                <a:srgbClr val="C66951"/>
              </a:buClr>
              <a:buFont typeface="Wingdings 2" pitchFamily="18" charset="2"/>
              <a:buChar char=""/>
            </a:pPr>
            <a:r>
              <a:rPr lang="en-US" sz="2800" b="1" spc="150" dirty="0">
                <a:solidFill>
                  <a:srgbClr val="534949"/>
                </a:solidFill>
                <a:latin typeface="Franklin Gothic Medium"/>
                <a:cs typeface="+mn-cs"/>
              </a:rPr>
              <a:t>Directory</a:t>
            </a:r>
            <a:r>
              <a:rPr lang="en-US" sz="2800" spc="150" dirty="0">
                <a:solidFill>
                  <a:srgbClr val="534949"/>
                </a:solidFill>
                <a:latin typeface="Franklin Gothic Medium"/>
                <a:cs typeface="+mn-cs"/>
              </a:rPr>
              <a:t> – A five-person council set up to run the government</a:t>
            </a:r>
          </a:p>
          <a:p>
            <a:pPr marL="273050" lvl="0" indent="-228600">
              <a:spcBef>
                <a:spcPct val="20000"/>
              </a:spcBef>
              <a:buClr>
                <a:srgbClr val="C66951"/>
              </a:buClr>
              <a:buFont typeface="Wingdings 2" pitchFamily="18" charset="2"/>
              <a:buChar char=""/>
            </a:pPr>
            <a:r>
              <a:rPr lang="en-US" sz="2800" b="1" spc="150" dirty="0">
                <a:solidFill>
                  <a:srgbClr val="534949"/>
                </a:solidFill>
                <a:latin typeface="Franklin Gothic Medium"/>
                <a:cs typeface="+mn-cs"/>
              </a:rPr>
              <a:t>Coup </a:t>
            </a:r>
            <a:r>
              <a:rPr lang="en-US" sz="2800" b="1" spc="150" dirty="0" smtClean="0">
                <a:solidFill>
                  <a:srgbClr val="534949"/>
                </a:solidFill>
                <a:latin typeface="Franklin Gothic Medium"/>
                <a:cs typeface="+mn-cs"/>
              </a:rPr>
              <a:t>d'état </a:t>
            </a:r>
            <a:r>
              <a:rPr lang="en-US" sz="2800" spc="150" dirty="0">
                <a:solidFill>
                  <a:srgbClr val="534949"/>
                </a:solidFill>
                <a:latin typeface="Franklin Gothic Medium"/>
                <a:cs typeface="+mn-cs"/>
              </a:rPr>
              <a:t>– a swift seizure of government, or a military overthrow of the government</a:t>
            </a:r>
          </a:p>
          <a:p>
            <a:pPr marL="273050" lvl="0" indent="-228600">
              <a:spcBef>
                <a:spcPct val="20000"/>
              </a:spcBef>
              <a:buClr>
                <a:srgbClr val="C66951"/>
              </a:buClr>
              <a:buFont typeface="Wingdings 2" pitchFamily="18" charset="2"/>
              <a:buChar char=""/>
            </a:pPr>
            <a:r>
              <a:rPr lang="en-US" sz="2800" b="1" spc="150" dirty="0">
                <a:solidFill>
                  <a:srgbClr val="534949"/>
                </a:solidFill>
                <a:latin typeface="Franklin Gothic Medium"/>
                <a:cs typeface="+mn-cs"/>
              </a:rPr>
              <a:t>Napoleonic Code </a:t>
            </a:r>
            <a:r>
              <a:rPr lang="en-US" sz="2800" spc="150" dirty="0">
                <a:solidFill>
                  <a:srgbClr val="534949"/>
                </a:solidFill>
                <a:latin typeface="Franklin Gothic Medium"/>
                <a:cs typeface="+mn-cs"/>
              </a:rPr>
              <a:t>– A new legal system in France created by Napoleon to give people rights.  It is based on ideas of the Enlightenment philosophers.</a:t>
            </a:r>
            <a:endParaRPr lang="en-US" sz="2800" spc="150" dirty="0">
              <a:solidFill>
                <a:srgbClr val="534949"/>
              </a:solidFill>
              <a:latin typeface="Franklin Gothic Medium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31099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953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Colonists, borrowing ideas from Enlightenment thinkers, decided to rebel against the British government.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They protested:</a:t>
            </a:r>
          </a:p>
          <a:p>
            <a:pPr marL="70866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 Colonial governments (put in place by the English King)</a:t>
            </a:r>
          </a:p>
          <a:p>
            <a:pPr marL="70866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“No taxation without representation”</a:t>
            </a:r>
          </a:p>
          <a:p>
            <a:pPr marL="70866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Defended the right to assemble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Wrote the Declaration of Independence in 1776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French nobles were inspired and volunteered to fight (ex. The Marquis de Lafayette)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Influences of the American Revolution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06900"/>
          </a:xfrm>
        </p:spPr>
        <p:txBody>
          <a:bodyPr>
            <a:normAutofit fontScale="85000" lnSpcReduction="20000"/>
          </a:bodyPr>
          <a:lstStyle/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King Louis XVI agreed to help the colonists in order to get back at the British for winning the Seven Years War (The French and Indian War) in the colonies.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France sent 12,000 soldiers and 32,000 sailors to help the colonists in the war.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French warships help force the British surrender at Yorktown.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06900"/>
          </a:xfrm>
        </p:spPr>
        <p:txBody>
          <a:bodyPr>
            <a:normAutofit fontScale="85000" lnSpcReduction="20000"/>
          </a:bodyPr>
          <a:lstStyle/>
          <a:p>
            <a:pPr marL="274320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France and the American Revolution</a:t>
            </a:r>
            <a:endParaRPr lang="en-US" dirty="0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449580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162800" y="2892425"/>
            <a:ext cx="1600200" cy="1646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892425"/>
            <a:ext cx="6324600" cy="1646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American Revolution inspired the French to fight Tyranny (unjust use of power)!!!</a:t>
            </a:r>
            <a:endParaRPr lang="en-US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43200"/>
            <a:ext cx="25812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fontAlgn="auto">
              <a:spcAft>
                <a:spcPts val="0"/>
              </a:spcAft>
              <a:defRPr/>
            </a:pPr>
            <a:r>
              <a:rPr lang="en-US" sz="2800" dirty="0" smtClean="0"/>
              <a:t>Unfair Social Divisions (The Three Estates):</a:t>
            </a:r>
          </a:p>
          <a:p>
            <a:pPr marL="82296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i="1" u="sng" dirty="0" smtClean="0"/>
              <a:t>First Estate </a:t>
            </a:r>
            <a:r>
              <a:rPr lang="en-US" sz="2400" dirty="0" smtClean="0"/>
              <a:t>(Clergy – Church Officials) 1% of the population, own 15% of land – pay no taxes</a:t>
            </a:r>
          </a:p>
          <a:p>
            <a:pPr marL="82296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i="1" u="sng" dirty="0" smtClean="0"/>
              <a:t>Second Estate </a:t>
            </a:r>
            <a:r>
              <a:rPr lang="en-US" sz="2400" dirty="0" smtClean="0"/>
              <a:t>(aristocracy – nobles) 2% of population, own 25% of land – pay no taxes</a:t>
            </a:r>
          </a:p>
          <a:p>
            <a:pPr marL="82296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i="1" u="sng" dirty="0" smtClean="0"/>
              <a:t>Third Estate </a:t>
            </a:r>
            <a:r>
              <a:rPr lang="en-US" sz="2400" dirty="0" smtClean="0"/>
              <a:t>– divided into two groups – the bourgeoisie (middle class) and the peasants (80% of the population) – owned 60% of land, paid all of the taxes</a:t>
            </a:r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Causes of the French Revolution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06900"/>
          </a:xfrm>
        </p:spPr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41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187825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Unfair tax system – the Third Estate paid all of the taxes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Government debt </a:t>
            </a:r>
          </a:p>
          <a:p>
            <a:pPr marL="708660" lvl="1" indent="-3429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000" dirty="0"/>
              <a:t>F</a:t>
            </a:r>
            <a:r>
              <a:rPr lang="en-US" sz="2000" dirty="0" smtClean="0"/>
              <a:t>rom wars against England and the luxurious lifestyle of the 	monarchy</a:t>
            </a:r>
          </a:p>
          <a:p>
            <a:pPr marL="708660" lvl="1" indent="-3429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000" dirty="0" smtClean="0"/>
              <a:t>Banks refused to lend the king more money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2400" dirty="0" smtClean="0"/>
              <a:t>Prices of the cost of living were going up</a:t>
            </a:r>
          </a:p>
          <a:p>
            <a:pPr marL="548640" lvl="1" indent="-182880" fontAlgn="auto">
              <a:spcAft>
                <a:spcPts val="0"/>
              </a:spcAft>
              <a:defRPr/>
            </a:pPr>
            <a:r>
              <a:rPr lang="en-US" sz="2000" dirty="0" smtClean="0"/>
              <a:t>Bread, a staple in the French diet, costs over half of an individual’s salary </a:t>
            </a:r>
          </a:p>
          <a:p>
            <a:pPr marL="548640" lvl="1" indent="-182880" fontAlgn="auto">
              <a:spcAft>
                <a:spcPts val="0"/>
              </a:spcAft>
              <a:defRPr/>
            </a:pPr>
            <a:r>
              <a:rPr lang="en-US" sz="2000" dirty="0" smtClean="0"/>
              <a:t>Poor wheat crops cause bread prices to soar</a:t>
            </a:r>
          </a:p>
          <a:p>
            <a:pPr marL="548640" lvl="1" indent="-182880" fontAlgn="auto">
              <a:spcAft>
                <a:spcPts val="0"/>
              </a:spcAft>
              <a:defRPr/>
            </a:pPr>
            <a:r>
              <a:rPr lang="en-US" sz="2000" dirty="0"/>
              <a:t>B</a:t>
            </a:r>
            <a:r>
              <a:rPr lang="en-US" sz="2000" dirty="0" smtClean="0"/>
              <a:t>read riots</a:t>
            </a:r>
          </a:p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Causes of the French Revolution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2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637</TotalTime>
  <Words>1016</Words>
  <Application>Microsoft Office PowerPoint</Application>
  <PresentationFormat>On-screen Show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Grid</vt:lpstr>
      <vt:lpstr>Oriel</vt:lpstr>
      <vt:lpstr>The French Revolution</vt:lpstr>
      <vt:lpstr>Vocabulary</vt:lpstr>
      <vt:lpstr>PowerPoint Presentation</vt:lpstr>
      <vt:lpstr>Influences of the American Revolution</vt:lpstr>
      <vt:lpstr>France and the American Revolution</vt:lpstr>
      <vt:lpstr>The American Revolution inspired the French to fight Tyranny (unjust use of power)!!!</vt:lpstr>
      <vt:lpstr>Causes of the French Revolution</vt:lpstr>
      <vt:lpstr>PowerPoint Presentation</vt:lpstr>
      <vt:lpstr>Causes of the French Revolution</vt:lpstr>
      <vt:lpstr>Calling the Estates Together</vt:lpstr>
      <vt:lpstr>Fall of the bastille</vt:lpstr>
      <vt:lpstr>Struggle for Power</vt:lpstr>
      <vt:lpstr>Reign of Terror</vt:lpstr>
      <vt:lpstr>End of the REvolution</vt:lpstr>
      <vt:lpstr>Napoleon Bonaparte</vt:lpstr>
      <vt:lpstr>Napoleon</vt:lpstr>
      <vt:lpstr>Nationalism</vt:lpstr>
      <vt:lpstr>Napoleon’s Empire</vt:lpstr>
      <vt:lpstr>Napoleon’s Downfall</vt:lpstr>
    </vt:vector>
  </TitlesOfParts>
  <Company>Richland School District Two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Manning</dc:creator>
  <cp:lastModifiedBy>Administrator</cp:lastModifiedBy>
  <cp:revision>31</cp:revision>
  <cp:lastPrinted>2012-11-09T13:13:54Z</cp:lastPrinted>
  <dcterms:created xsi:type="dcterms:W3CDTF">2011-10-25T11:41:25Z</dcterms:created>
  <dcterms:modified xsi:type="dcterms:W3CDTF">2015-10-27T17:50:14Z</dcterms:modified>
</cp:coreProperties>
</file>