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1"/>
  </p:handoutMasterIdLst>
  <p:sldIdLst>
    <p:sldId id="256" r:id="rId2"/>
    <p:sldId id="257" r:id="rId3"/>
    <p:sldId id="258" r:id="rId4"/>
    <p:sldId id="264" r:id="rId5"/>
    <p:sldId id="259" r:id="rId6"/>
    <p:sldId id="260" r:id="rId7"/>
    <p:sldId id="261" r:id="rId8"/>
    <p:sldId id="262" r:id="rId9"/>
    <p:sldId id="263" r:id="rId10"/>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smtClean="0">
                <a:latin typeface="+mn-lt"/>
                <a:cs typeface="+mn-cs"/>
              </a:defRPr>
            </a:lvl1pPr>
          </a:lstStyle>
          <a:p>
            <a:pPr>
              <a:defRPr/>
            </a:pPr>
            <a:fld id="{EB8A3C1D-1CEF-4CE9-8AC6-B769DF5AFFCC}" type="datetimeFigureOut">
              <a:rPr lang="en-US"/>
              <a:pPr>
                <a:defRPr/>
              </a:pPr>
              <a:t>3/24/2016</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smtClean="0">
                <a:latin typeface="+mn-lt"/>
                <a:cs typeface="+mn-cs"/>
              </a:defRPr>
            </a:lvl1pPr>
          </a:lstStyle>
          <a:p>
            <a:pPr>
              <a:defRPr/>
            </a:pPr>
            <a:fld id="{A456C1C9-8EF2-49EA-9BE2-8FC498992EAA}" type="slidenum">
              <a:rPr lang="en-US"/>
              <a:pPr>
                <a:defRPr/>
              </a:pPr>
              <a:t>‹#›</a:t>
            </a:fld>
            <a:endParaRPr lang="en-US"/>
          </a:p>
        </p:txBody>
      </p:sp>
    </p:spTree>
    <p:extLst>
      <p:ext uri="{BB962C8B-B14F-4D97-AF65-F5344CB8AC3E}">
        <p14:creationId xmlns:p14="http://schemas.microsoft.com/office/powerpoint/2010/main" val="28986891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1E1E1E"/>
            </a:gs>
            <a:gs pos="30000">
              <a:srgbClr val="262626"/>
            </a:gs>
            <a:gs pos="100000">
              <a:srgbClr val="7B7B7B"/>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BC85FB39-80F5-4C5B-AC34-A10DA415B21A}" type="datetimeFigureOut">
              <a:rPr lang="en-US"/>
              <a:pPr>
                <a:defRPr/>
              </a:pPr>
              <a:t>3/24/2016</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8AFF1E8E-002B-4DB7-BFA0-6133245B3786}" type="slidenum">
              <a:rPr lang="en-US"/>
              <a:pPr>
                <a:defRPr/>
              </a:pPr>
              <a:t>‹#›</a:t>
            </a:fld>
            <a:endParaRPr lang="en-US"/>
          </a:p>
        </p:txBody>
      </p:sp>
    </p:spTree>
    <p:extLst>
      <p:ext uri="{BB962C8B-B14F-4D97-AF65-F5344CB8AC3E}">
        <p14:creationId xmlns:p14="http://schemas.microsoft.com/office/powerpoint/2010/main" val="35295910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862B864-DC7D-44A0-ACD3-A55532A211BC}" type="datetimeFigureOut">
              <a:rPr lang="en-US"/>
              <a:pPr>
                <a:defRPr/>
              </a:pPr>
              <a:t>3/24/2016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80560A0-8C90-4248-AF23-7CCEFD66AA11}" type="slidenum">
              <a:rPr lang="en-US"/>
              <a:pPr>
                <a:defRPr/>
              </a:pPr>
              <a:t>‹#›</a:t>
            </a:fld>
            <a:endParaRPr lang="en-US"/>
          </a:p>
        </p:txBody>
      </p:sp>
    </p:spTree>
    <p:extLst>
      <p:ext uri="{BB962C8B-B14F-4D97-AF65-F5344CB8AC3E}">
        <p14:creationId xmlns:p14="http://schemas.microsoft.com/office/powerpoint/2010/main" val="46736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7E6C69A-60ED-4315-8418-B77390D93A6C}" type="datetimeFigureOut">
              <a:rPr lang="en-US"/>
              <a:pPr>
                <a:defRPr/>
              </a:pPr>
              <a:t>3/24/2016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B853AAA-A92A-442F-9B22-28ADAC0B41E7}" type="slidenum">
              <a:rPr lang="en-US"/>
              <a:pPr>
                <a:defRPr/>
              </a:pPr>
              <a:t>‹#›</a:t>
            </a:fld>
            <a:endParaRPr lang="en-US"/>
          </a:p>
        </p:txBody>
      </p:sp>
    </p:spTree>
    <p:extLst>
      <p:ext uri="{BB962C8B-B14F-4D97-AF65-F5344CB8AC3E}">
        <p14:creationId xmlns:p14="http://schemas.microsoft.com/office/powerpoint/2010/main" val="340504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30615AC-3CBC-4650-8052-F27F5CFAEAF8}" type="datetimeFigureOut">
              <a:rPr lang="en-US"/>
              <a:pPr>
                <a:defRPr/>
              </a:pPr>
              <a:t>3/24/2016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F4FDC58-84BE-4B16-A90A-9B4001B1366B}" type="slidenum">
              <a:rPr lang="en-US"/>
              <a:pPr>
                <a:defRPr/>
              </a:pPr>
              <a:t>‹#›</a:t>
            </a:fld>
            <a:endParaRPr lang="en-US"/>
          </a:p>
        </p:txBody>
      </p:sp>
    </p:spTree>
    <p:extLst>
      <p:ext uri="{BB962C8B-B14F-4D97-AF65-F5344CB8AC3E}">
        <p14:creationId xmlns:p14="http://schemas.microsoft.com/office/powerpoint/2010/main" val="1154316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1E1E1E"/>
            </a:gs>
            <a:gs pos="30000">
              <a:srgbClr val="262626"/>
            </a:gs>
            <a:gs pos="100000">
              <a:srgbClr val="7B7B7B"/>
            </a:gs>
          </a:gsLst>
          <a:lin ang="12960000"/>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47694272-8B07-4879-8E0C-0EAA377EB5AA}" type="datetimeFigureOut">
              <a:rPr lang="en-US"/>
              <a:pPr>
                <a:defRPr/>
              </a:pPr>
              <a:t>3/24/2016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BB31E6D-9117-47F0-9BE6-8F6CCC1139C2}" type="slidenum">
              <a:rPr lang="en-US"/>
              <a:pPr>
                <a:defRPr/>
              </a:pPr>
              <a:t>‹#›</a:t>
            </a:fld>
            <a:endParaRPr lang="en-US"/>
          </a:p>
        </p:txBody>
      </p:sp>
    </p:spTree>
    <p:extLst>
      <p:ext uri="{BB962C8B-B14F-4D97-AF65-F5344CB8AC3E}">
        <p14:creationId xmlns:p14="http://schemas.microsoft.com/office/powerpoint/2010/main" val="25506823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D60EC5F-EA7A-49C0-A3A6-1507C8E9AB58}" type="datetimeFigureOut">
              <a:rPr lang="en-US"/>
              <a:pPr>
                <a:defRPr/>
              </a:pPr>
              <a:t>3/24/2016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4E04C6A-8F65-4A9A-B567-F28CECE717C4}" type="slidenum">
              <a:rPr lang="en-US"/>
              <a:pPr>
                <a:defRPr/>
              </a:pPr>
              <a:t>‹#›</a:t>
            </a:fld>
            <a:endParaRPr lang="en-US"/>
          </a:p>
        </p:txBody>
      </p:sp>
    </p:spTree>
    <p:extLst>
      <p:ext uri="{BB962C8B-B14F-4D97-AF65-F5344CB8AC3E}">
        <p14:creationId xmlns:p14="http://schemas.microsoft.com/office/powerpoint/2010/main" val="32970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8765F5A-30E4-4B6B-B3A2-002A01B9418B}" type="datetimeFigureOut">
              <a:rPr lang="en-US"/>
              <a:pPr>
                <a:defRPr/>
              </a:pPr>
              <a:t>3/24/2016</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5AB4007-AD66-4C7A-A42C-9F8BD687731A}" type="slidenum">
              <a:rPr lang="en-US"/>
              <a:pPr>
                <a:defRPr/>
              </a:pPr>
              <a:t>‹#›</a:t>
            </a:fld>
            <a:endParaRPr lang="en-US"/>
          </a:p>
        </p:txBody>
      </p:sp>
    </p:spTree>
    <p:extLst>
      <p:ext uri="{BB962C8B-B14F-4D97-AF65-F5344CB8AC3E}">
        <p14:creationId xmlns:p14="http://schemas.microsoft.com/office/powerpoint/2010/main" val="29999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CB642CA-B8D8-473F-A5F5-C831B37AFA5B}" type="datetimeFigureOut">
              <a:rPr lang="en-US"/>
              <a:pPr>
                <a:defRPr/>
              </a:pPr>
              <a:t>3/24/2016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D66AF5E-8BB3-47CC-AA69-255AA5C8B61D}" type="slidenum">
              <a:rPr lang="en-US"/>
              <a:pPr>
                <a:defRPr/>
              </a:pPr>
              <a:t>‹#›</a:t>
            </a:fld>
            <a:endParaRPr lang="en-US"/>
          </a:p>
        </p:txBody>
      </p:sp>
    </p:spTree>
    <p:extLst>
      <p:ext uri="{BB962C8B-B14F-4D97-AF65-F5344CB8AC3E}">
        <p14:creationId xmlns:p14="http://schemas.microsoft.com/office/powerpoint/2010/main" val="3036100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B0A4CD0-F1DC-42E3-94E4-245B33A6DBE6}" type="datetimeFigureOut">
              <a:rPr lang="en-US"/>
              <a:pPr>
                <a:defRPr/>
              </a:pPr>
              <a:t>3/24/2016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5935BCA7-CD2E-466B-8271-A6768D91DC14}" type="slidenum">
              <a:rPr lang="en-US"/>
              <a:pPr>
                <a:defRPr/>
              </a:pPr>
              <a:t>‹#›</a:t>
            </a:fld>
            <a:endParaRPr lang="en-US"/>
          </a:p>
        </p:txBody>
      </p:sp>
    </p:spTree>
    <p:extLst>
      <p:ext uri="{BB962C8B-B14F-4D97-AF65-F5344CB8AC3E}">
        <p14:creationId xmlns:p14="http://schemas.microsoft.com/office/powerpoint/2010/main" val="269821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07E15F2-9B12-4166-9D6C-D60D9D75350D}" type="datetimeFigureOut">
              <a:rPr lang="en-US"/>
              <a:pPr>
                <a:defRPr/>
              </a:pPr>
              <a:t>3/24/2016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1388B803-A0C6-4EB8-97E8-204F0124E590}" type="slidenum">
              <a:rPr lang="en-US"/>
              <a:pPr>
                <a:defRPr/>
              </a:pPr>
              <a:t>‹#›</a:t>
            </a:fld>
            <a:endParaRPr lang="en-US"/>
          </a:p>
        </p:txBody>
      </p:sp>
    </p:spTree>
    <p:extLst>
      <p:ext uri="{BB962C8B-B14F-4D97-AF65-F5344CB8AC3E}">
        <p14:creationId xmlns:p14="http://schemas.microsoft.com/office/powerpoint/2010/main" val="398755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33A952F-6006-4D80-8DBA-BD0053957C7F}" type="datetimeFigureOut">
              <a:rPr lang="en-US"/>
              <a:pPr>
                <a:defRPr/>
              </a:pPr>
              <a:t>3/24/2016</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2462E2A-1303-4E72-A779-409C73C59D15}" type="slidenum">
              <a:rPr lang="en-US"/>
              <a:pPr>
                <a:defRPr/>
              </a:pPr>
              <a:t>‹#›</a:t>
            </a:fld>
            <a:endParaRPr lang="en-US"/>
          </a:p>
        </p:txBody>
      </p:sp>
    </p:spTree>
    <p:extLst>
      <p:ext uri="{BB962C8B-B14F-4D97-AF65-F5344CB8AC3E}">
        <p14:creationId xmlns:p14="http://schemas.microsoft.com/office/powerpoint/2010/main" val="219636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EEC5A081-C9F8-43E3-801F-73716E01FEB7}" type="datetimeFigureOut">
              <a:rPr lang="en-US"/>
              <a:pPr>
                <a:defRPr/>
              </a:pPr>
              <a:t>3/24/2016</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60047D41-F020-4E0E-8154-0E8955B16F3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5" r:id="rId1"/>
    <p:sldLayoutId id="2147483689" r:id="rId2"/>
    <p:sldLayoutId id="2147483696" r:id="rId3"/>
    <p:sldLayoutId id="2147483690" r:id="rId4"/>
    <p:sldLayoutId id="2147483697" r:id="rId5"/>
    <p:sldLayoutId id="2147483691" r:id="rId6"/>
    <p:sldLayoutId id="2147483692" r:id="rId7"/>
    <p:sldLayoutId id="2147483698" r:id="rId8"/>
    <p:sldLayoutId id="2147483699" r:id="rId9"/>
    <p:sldLayoutId id="2147483693" r:id="rId10"/>
    <p:sldLayoutId id="2147483694"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1B587C"/>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4E8542"/>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smtClean="0"/>
              <a:t>The cold War Begins</a:t>
            </a:r>
            <a:endParaRPr/>
          </a:p>
        </p:txBody>
      </p:sp>
      <p:sp>
        <p:nvSpPr>
          <p:cNvPr id="7171" name="Subtitle 2"/>
          <p:cNvSpPr>
            <a:spLocks noGrp="1"/>
          </p:cNvSpPr>
          <p:nvPr>
            <p:ph type="subTitle" idx="1"/>
          </p:nvPr>
        </p:nvSpPr>
        <p:spPr>
          <a:xfrm>
            <a:off x="433388" y="1544638"/>
            <a:ext cx="6480175" cy="1752600"/>
          </a:xfrm>
        </p:spPr>
        <p:txBody>
          <a:bodyPr/>
          <a:lstStyle/>
          <a:p>
            <a:endParaRPr lang="en-US" alt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World Superpowers</a:t>
            </a:r>
          </a:p>
        </p:txBody>
      </p:sp>
      <p:sp>
        <p:nvSpPr>
          <p:cNvPr id="8195" name="Content Placeholder 2"/>
          <p:cNvSpPr>
            <a:spLocks noGrp="1"/>
          </p:cNvSpPr>
          <p:nvPr>
            <p:ph idx="1"/>
          </p:nvPr>
        </p:nvSpPr>
        <p:spPr>
          <a:xfrm>
            <a:off x="457200" y="1600200"/>
            <a:ext cx="8305800" cy="4953000"/>
          </a:xfrm>
        </p:spPr>
        <p:txBody>
          <a:bodyPr/>
          <a:lstStyle/>
          <a:p>
            <a:r>
              <a:rPr lang="en-US" altLang="en-US" sz="2600" smtClean="0"/>
              <a:t>After WW2, the U.S. and the Soviet Union emerge as the leaders of the world.</a:t>
            </a:r>
          </a:p>
          <a:p>
            <a:r>
              <a:rPr lang="en-US" altLang="en-US" sz="2600" smtClean="0"/>
              <a:t>The U.S. wants to spread democracy (people choose their leaders in government) and free enterprise (businesses compete for profits with little government control).  The Soviet Union wants to spread communism (the government controls every aspect of life).</a:t>
            </a:r>
          </a:p>
          <a:p>
            <a:r>
              <a:rPr lang="en-US" altLang="en-US" sz="2600" smtClean="0"/>
              <a:t>The U.S. wants to stop the spread of communism!!! </a:t>
            </a:r>
          </a:p>
          <a:p>
            <a:r>
              <a:rPr lang="en-US" altLang="en-US" sz="2600" smtClean="0"/>
              <a:t>The differences between the two countries begin the </a:t>
            </a:r>
            <a:r>
              <a:rPr lang="en-US" altLang="en-US" sz="2600" smtClean="0">
                <a:solidFill>
                  <a:srgbClr val="FFFF00"/>
                </a:solidFill>
              </a:rPr>
              <a:t>COLD WAR.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Cold War</a:t>
            </a:r>
          </a:p>
        </p:txBody>
      </p:sp>
      <p:sp>
        <p:nvSpPr>
          <p:cNvPr id="9219" name="Content Placeholder 2"/>
          <p:cNvSpPr>
            <a:spLocks noGrp="1"/>
          </p:cNvSpPr>
          <p:nvPr>
            <p:ph idx="1"/>
          </p:nvPr>
        </p:nvSpPr>
        <p:spPr/>
        <p:txBody>
          <a:bodyPr/>
          <a:lstStyle/>
          <a:p>
            <a:r>
              <a:rPr lang="en-US" altLang="en-US" smtClean="0"/>
              <a:t>A “hot war” is a war with real military combat.  The </a:t>
            </a:r>
            <a:r>
              <a:rPr lang="en-US" altLang="en-US" smtClean="0">
                <a:solidFill>
                  <a:srgbClr val="FFFF00"/>
                </a:solidFill>
              </a:rPr>
              <a:t>“Cold War” </a:t>
            </a:r>
            <a:r>
              <a:rPr lang="en-US" altLang="en-US" smtClean="0"/>
              <a:t>was a competition between the U.S. and the U.S.S.R. to build up the biggest supply of weapons, in addition to helping the economy and military of weak nations in order to get their support.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
            <a:ext cx="4191000" cy="1066800"/>
          </a:xfrm>
        </p:spPr>
        <p:txBody>
          <a:bodyPr/>
          <a:lstStyle/>
          <a:p>
            <a:r>
              <a:rPr lang="en-US" altLang="en-US" sz="3200" smtClean="0"/>
              <a:t>Creation of the United Nations</a:t>
            </a:r>
          </a:p>
        </p:txBody>
      </p:sp>
      <p:sp>
        <p:nvSpPr>
          <p:cNvPr id="3" name="Picture Placeholder 2"/>
          <p:cNvSpPr>
            <a:spLocks noGrp="1"/>
          </p:cNvSpPr>
          <p:nvPr>
            <p:ph type="pic" idx="1"/>
          </p:nvPr>
        </p:nvSpPr>
        <p:spPr>
          <a:xfrm>
            <a:off x="-76200" y="1981200"/>
            <a:ext cx="3407215" cy="3505200"/>
          </a:xfrm>
        </p:spPr>
      </p:sp>
      <p:sp>
        <p:nvSpPr>
          <p:cNvPr id="10246" name="Text Placeholder 3"/>
          <p:cNvSpPr>
            <a:spLocks noGrp="1"/>
          </p:cNvSpPr>
          <p:nvPr>
            <p:ph type="body" sz="half" idx="2"/>
          </p:nvPr>
        </p:nvSpPr>
        <p:spPr>
          <a:xfrm>
            <a:off x="3048000" y="762000"/>
            <a:ext cx="5943600" cy="5867400"/>
          </a:xfrm>
        </p:spPr>
        <p:txBody>
          <a:bodyPr/>
          <a:lstStyle/>
          <a:p>
            <a:pPr marL="171450" indent="-171450">
              <a:buFont typeface="Wingdings" pitchFamily="2" charset="2"/>
              <a:buChar char="v"/>
            </a:pPr>
            <a:r>
              <a:rPr lang="en-US" altLang="en-US" sz="2300" smtClean="0"/>
              <a:t>Created in 1945 after WW2 as a global peace-keeping organization (takes the place of the League of Nations).</a:t>
            </a:r>
          </a:p>
          <a:p>
            <a:pPr marL="171450" indent="-171450">
              <a:buFont typeface="Wingdings" pitchFamily="2" charset="2"/>
              <a:buChar char="v"/>
            </a:pPr>
            <a:r>
              <a:rPr lang="en-US" altLang="en-US" sz="2300" smtClean="0"/>
              <a:t>Consists of two main groups:  the General Assembly and the Security Council.  The General Assembly discusses and votes on issues (including poverty and human rights topics).  The Security Council votes on the use of military force and sanctions (penalties) against a country.</a:t>
            </a:r>
          </a:p>
          <a:p>
            <a:pPr marL="171450" indent="-171450">
              <a:buFont typeface="Wingdings" pitchFamily="2" charset="2"/>
              <a:buChar char="v"/>
            </a:pPr>
            <a:r>
              <a:rPr lang="en-US" altLang="en-US" sz="2300" smtClean="0"/>
              <a:t>The Security Council has five permanent members </a:t>
            </a:r>
            <a:r>
              <a:rPr lang="en-US" altLang="en-US" sz="2300" smtClean="0">
                <a:solidFill>
                  <a:srgbClr val="FF0000"/>
                </a:solidFill>
              </a:rPr>
              <a:t>(France, Soviet Union, the United States, China, and the United Kingdom) </a:t>
            </a:r>
            <a:r>
              <a:rPr lang="en-US" altLang="en-US" sz="2300" smtClean="0"/>
              <a:t>and 10 elected members.  The Soviet Union and the U.S. often blocked each other’s votes</a:t>
            </a:r>
            <a:r>
              <a:rPr lang="en-US" altLang="en-US" sz="1800" smtClean="0"/>
              <a:t>.</a:t>
            </a:r>
          </a:p>
        </p:txBody>
      </p:sp>
      <p:pic>
        <p:nvPicPr>
          <p:cNvPr id="102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3146425"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How the Cold War Began</a:t>
            </a:r>
          </a:p>
        </p:txBody>
      </p:sp>
      <p:sp>
        <p:nvSpPr>
          <p:cNvPr id="3" name="Content Placeholder 2"/>
          <p:cNvSpPr>
            <a:spLocks noGrp="1"/>
          </p:cNvSpPr>
          <p:nvPr>
            <p:ph sz="half" idx="1"/>
          </p:nvPr>
        </p:nvSpPr>
        <p:spPr>
          <a:xfrm>
            <a:off x="76200" y="1143000"/>
            <a:ext cx="4800600" cy="5562600"/>
          </a:xfrm>
          <a:solidFill>
            <a:schemeClr val="bg2"/>
          </a:solidFill>
        </p:spPr>
        <p:txBody>
          <a:bodyPr>
            <a:normAutofit lnSpcReduction="10000"/>
          </a:bodyPr>
          <a:lstStyle/>
          <a:p>
            <a:pPr marL="420624" indent="-384048" fontAlgn="auto">
              <a:spcAft>
                <a:spcPts val="0"/>
              </a:spcAft>
              <a:buFont typeface="Wingdings 2"/>
              <a:buChar char=""/>
              <a:defRPr/>
            </a:pPr>
            <a:r>
              <a:rPr lang="en-US" sz="2400" dirty="0" smtClean="0"/>
              <a:t>After the war ends, the Soviet Union refuses to remove the troops that had been used to kick out the Germans from countries in Eastern Europe.  </a:t>
            </a:r>
            <a:r>
              <a:rPr lang="en-US" sz="2400" dirty="0" smtClean="0">
                <a:solidFill>
                  <a:srgbClr val="C00000"/>
                </a:solidFill>
              </a:rPr>
              <a:t>(ex.  Poland, Hungary, Romania, Yugoslavia, Albania, Bulgaria, Czechoslovakia).  </a:t>
            </a:r>
          </a:p>
          <a:p>
            <a:pPr marL="420624" indent="-384048" fontAlgn="auto">
              <a:spcAft>
                <a:spcPts val="0"/>
              </a:spcAft>
              <a:buFont typeface="Wingdings 2"/>
              <a:buChar char=""/>
              <a:defRPr/>
            </a:pPr>
            <a:r>
              <a:rPr lang="en-US" sz="2400" dirty="0" smtClean="0"/>
              <a:t>These countries become “satellite” countries of the USSR – meaning they were clustered around the Soviet Union and the Soviets controlled their governments and economies.</a:t>
            </a:r>
            <a:endParaRPr lang="en-US" sz="2400" dirty="0"/>
          </a:p>
        </p:txBody>
      </p:sp>
      <p:pic>
        <p:nvPicPr>
          <p:cNvPr id="1126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2400300"/>
            <a:ext cx="3657600" cy="29257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altLang="en-US" smtClean="0"/>
              <a:t>How the Cold War Began</a:t>
            </a:r>
          </a:p>
        </p:txBody>
      </p:sp>
      <p:sp>
        <p:nvSpPr>
          <p:cNvPr id="12291" name="Content Placeholder 4"/>
          <p:cNvSpPr>
            <a:spLocks noGrp="1"/>
          </p:cNvSpPr>
          <p:nvPr>
            <p:ph sz="half" idx="1"/>
          </p:nvPr>
        </p:nvSpPr>
        <p:spPr/>
        <p:txBody>
          <a:bodyPr/>
          <a:lstStyle/>
          <a:p>
            <a:endParaRPr lang="en-US" altLang="en-US" smtClean="0"/>
          </a:p>
        </p:txBody>
      </p:sp>
      <p:sp>
        <p:nvSpPr>
          <p:cNvPr id="12292" name="Content Placeholder 5"/>
          <p:cNvSpPr>
            <a:spLocks noGrp="1"/>
          </p:cNvSpPr>
          <p:nvPr>
            <p:ph sz="half" idx="2"/>
          </p:nvPr>
        </p:nvSpPr>
        <p:spPr>
          <a:xfrm>
            <a:off x="4267200" y="1295400"/>
            <a:ext cx="4724400" cy="5181600"/>
          </a:xfrm>
        </p:spPr>
        <p:txBody>
          <a:bodyPr/>
          <a:lstStyle/>
          <a:p>
            <a:r>
              <a:rPr lang="en-US" altLang="en-US" sz="2000" dirty="0" smtClean="0"/>
              <a:t>Yalta Conference (1945) ended WW2.  </a:t>
            </a:r>
            <a:r>
              <a:rPr lang="en-US" altLang="en-US" sz="2000" dirty="0" smtClean="0"/>
              <a:t>The “Big Three” meet there (Roosevelt, Stalin, and Churchill) to determine what should happen with Germany. </a:t>
            </a:r>
          </a:p>
          <a:p>
            <a:r>
              <a:rPr lang="en-US" altLang="en-US" sz="2000" dirty="0" smtClean="0"/>
              <a:t>(Germany </a:t>
            </a:r>
            <a:r>
              <a:rPr lang="en-US" altLang="en-US" sz="2000" dirty="0" smtClean="0"/>
              <a:t>is divided into 4 zones:  French, British, and American zones (becomes democratic West Germany in1949), and the Soviet Union’s zone (becomes communist East Germany).</a:t>
            </a:r>
          </a:p>
          <a:p>
            <a:r>
              <a:rPr lang="en-US" altLang="en-US" sz="2000" dirty="0" smtClean="0"/>
              <a:t>Berlin (the former capital) was also divided  into zones.</a:t>
            </a:r>
          </a:p>
          <a:p>
            <a:endParaRPr lang="en-US" altLang="en-US" sz="2000" dirty="0" smtClean="0"/>
          </a:p>
          <a:p>
            <a:endParaRPr lang="en-US" altLang="en-US" dirty="0" smtClean="0"/>
          </a:p>
        </p:txBody>
      </p:sp>
      <p:pic>
        <p:nvPicPr>
          <p:cNvPr id="122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89075"/>
            <a:ext cx="382905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14600" y="304800"/>
            <a:ext cx="6096000" cy="838200"/>
          </a:xfrm>
        </p:spPr>
        <p:txBody>
          <a:bodyPr/>
          <a:lstStyle/>
          <a:p>
            <a:r>
              <a:rPr lang="en-US" altLang="en-US" sz="3600" smtClean="0"/>
              <a:t>Containment of Communism</a:t>
            </a:r>
          </a:p>
        </p:txBody>
      </p:sp>
      <p:sp>
        <p:nvSpPr>
          <p:cNvPr id="5" name="Picture Placeholder 4"/>
          <p:cNvSpPr>
            <a:spLocks noGrp="1"/>
          </p:cNvSpPr>
          <p:nvPr>
            <p:ph type="pic" idx="1"/>
          </p:nvPr>
        </p:nvSpPr>
        <p:spPr>
          <a:xfrm>
            <a:off x="228600" y="1066800"/>
            <a:ext cx="3352800" cy="4114800"/>
          </a:xfrm>
        </p:spPr>
      </p:sp>
      <p:sp>
        <p:nvSpPr>
          <p:cNvPr id="13318" name="Content Placeholder 2"/>
          <p:cNvSpPr>
            <a:spLocks noGrp="1"/>
          </p:cNvSpPr>
          <p:nvPr>
            <p:ph type="body" sz="half" idx="2"/>
          </p:nvPr>
        </p:nvSpPr>
        <p:spPr>
          <a:xfrm>
            <a:off x="3886200" y="1143000"/>
            <a:ext cx="4724400" cy="5257800"/>
          </a:xfrm>
        </p:spPr>
        <p:txBody>
          <a:bodyPr/>
          <a:lstStyle/>
          <a:p>
            <a:pPr marL="342900" indent="-342900">
              <a:buFont typeface="Wingdings" pitchFamily="2" charset="2"/>
              <a:buChar char="v"/>
            </a:pPr>
            <a:r>
              <a:rPr lang="en-US" altLang="en-US" sz="2400" smtClean="0">
                <a:solidFill>
                  <a:srgbClr val="FFFF00"/>
                </a:solidFill>
              </a:rPr>
              <a:t>Truman Doctrine </a:t>
            </a:r>
            <a:r>
              <a:rPr lang="en-US" altLang="en-US" sz="2400" smtClean="0"/>
              <a:t>(1947)– Promises to stop the spread of communism worldwide.  The U.S. pledges money to help individuals fight communism worldwide.</a:t>
            </a:r>
          </a:p>
          <a:p>
            <a:pPr marL="342900" indent="-342900">
              <a:buFont typeface="Wingdings" pitchFamily="2" charset="2"/>
              <a:buChar char="v"/>
            </a:pPr>
            <a:r>
              <a:rPr lang="en-US" altLang="en-US" sz="2400" smtClean="0">
                <a:solidFill>
                  <a:srgbClr val="FFFF00"/>
                </a:solidFill>
              </a:rPr>
              <a:t>Marshall Plan </a:t>
            </a:r>
            <a:r>
              <a:rPr lang="en-US" altLang="en-US" sz="2400" smtClean="0"/>
              <a:t>(1947) – U.S. gives $13 billion dollars to help Western Europe after the war because Communism was more likely to spread in places with poverty.</a:t>
            </a:r>
          </a:p>
          <a:p>
            <a:pPr marL="342900" indent="-342900">
              <a:buFont typeface="Wingdings" pitchFamily="2" charset="2"/>
              <a:buChar char="v"/>
            </a:pPr>
            <a:endParaRPr lang="en-US" altLang="en-US" sz="2400" smtClean="0"/>
          </a:p>
        </p:txBody>
      </p:sp>
      <p:pic>
        <p:nvPicPr>
          <p:cNvPr id="133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1752600"/>
            <a:ext cx="22098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r>
              <a:rPr lang="en-US" altLang="en-US" smtClean="0"/>
              <a:t>Berlin (1948)</a:t>
            </a:r>
          </a:p>
        </p:txBody>
      </p:sp>
      <p:sp>
        <p:nvSpPr>
          <p:cNvPr id="9" name="Content Placeholder 8"/>
          <p:cNvSpPr>
            <a:spLocks noGrp="1"/>
          </p:cNvSpPr>
          <p:nvPr>
            <p:ph sz="half" idx="1"/>
          </p:nvPr>
        </p:nvSpPr>
        <p:spPr>
          <a:xfrm>
            <a:off x="152400" y="1295400"/>
            <a:ext cx="4953000" cy="5486400"/>
          </a:xfrm>
        </p:spPr>
        <p:txBody>
          <a:bodyPr>
            <a:normAutofit fontScale="92500" lnSpcReduction="20000"/>
          </a:bodyPr>
          <a:lstStyle/>
          <a:p>
            <a:pPr marL="420624" indent="-384048" fontAlgn="auto">
              <a:spcAft>
                <a:spcPts val="0"/>
              </a:spcAft>
              <a:buFont typeface="Wingdings 2"/>
              <a:buChar char=""/>
              <a:defRPr/>
            </a:pPr>
            <a:r>
              <a:rPr lang="en-US" dirty="0" smtClean="0"/>
              <a:t>Although ½ of Berlin is controlled by Americans, French, and British, the city is located deep into Soviet territory. </a:t>
            </a:r>
          </a:p>
          <a:p>
            <a:pPr marL="420624" indent="-384048" fontAlgn="auto">
              <a:spcAft>
                <a:spcPts val="0"/>
              </a:spcAft>
              <a:buFont typeface="Wingdings 2"/>
              <a:buChar char=""/>
              <a:defRPr/>
            </a:pPr>
            <a:r>
              <a:rPr lang="en-US" dirty="0" smtClean="0"/>
              <a:t>Soviet Union creates a blockade of West Berlin, not allowing the Allies to bring food and other supplies to their sector of the city.</a:t>
            </a:r>
          </a:p>
          <a:p>
            <a:pPr marL="420624" indent="-384048" fontAlgn="auto">
              <a:spcAft>
                <a:spcPts val="0"/>
              </a:spcAft>
              <a:buFont typeface="Wingdings 2"/>
              <a:buChar char=""/>
              <a:defRPr/>
            </a:pPr>
            <a:r>
              <a:rPr lang="en-US" dirty="0" smtClean="0"/>
              <a:t>Berlin Airlift was an 11 month period when Allies had to drop supplies from airplanes into the democratic sectors of Berlin.  </a:t>
            </a:r>
          </a:p>
          <a:p>
            <a:pPr marL="420624" indent="-384048" fontAlgn="auto">
              <a:spcAft>
                <a:spcPts val="0"/>
              </a:spcAft>
              <a:buFont typeface="Wingdings 2"/>
              <a:buChar char=""/>
              <a:defRPr/>
            </a:pPr>
            <a:r>
              <a:rPr lang="en-US" dirty="0" smtClean="0"/>
              <a:t>Created lots of tension between the U.S. and U.S.S.R.</a:t>
            </a:r>
            <a:endParaRPr lang="en-US" dirty="0"/>
          </a:p>
        </p:txBody>
      </p:sp>
      <p:sp>
        <p:nvSpPr>
          <p:cNvPr id="10" name="Content Placeholder 9"/>
          <p:cNvSpPr>
            <a:spLocks noGrp="1"/>
          </p:cNvSpPr>
          <p:nvPr>
            <p:ph sz="half" idx="2"/>
          </p:nvPr>
        </p:nvSpPr>
        <p:spPr>
          <a:xfrm>
            <a:off x="5181600" y="1600200"/>
            <a:ext cx="3657600" cy="4525963"/>
          </a:xfrm>
        </p:spPr>
        <p:txBody>
          <a:bodyPr>
            <a:normAutofit fontScale="92500" lnSpcReduction="20000"/>
          </a:bodyPr>
          <a:lstStyle/>
          <a:p>
            <a:pPr marL="420624" indent="-384048" fontAlgn="auto">
              <a:spcAft>
                <a:spcPts val="0"/>
              </a:spcAft>
              <a:buFont typeface="Wingdings 2"/>
              <a:buChar char=""/>
              <a:defRPr/>
            </a:pPr>
            <a:endParaRPr lang="en-US" dirty="0"/>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350" y="304800"/>
            <a:ext cx="38084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429000"/>
            <a:ext cx="3167063" cy="32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r>
              <a:rPr lang="en-US" altLang="en-US" smtClean="0"/>
              <a:t>New Alliances</a:t>
            </a:r>
          </a:p>
        </p:txBody>
      </p:sp>
      <p:sp>
        <p:nvSpPr>
          <p:cNvPr id="15363" name="Content Placeholder 5"/>
          <p:cNvSpPr>
            <a:spLocks noGrp="1"/>
          </p:cNvSpPr>
          <p:nvPr>
            <p:ph idx="1"/>
          </p:nvPr>
        </p:nvSpPr>
        <p:spPr>
          <a:xfrm>
            <a:off x="457200" y="1600200"/>
            <a:ext cx="7848600" cy="4876800"/>
          </a:xfrm>
        </p:spPr>
        <p:txBody>
          <a:bodyPr/>
          <a:lstStyle/>
          <a:p>
            <a:r>
              <a:rPr lang="en-US" altLang="en-US" smtClean="0"/>
              <a:t>NATO (North Atlantic Treaty Organization – 1949):  military alliance among the U.S., Canada, and 10 European countries (democratic countries)</a:t>
            </a:r>
          </a:p>
          <a:p>
            <a:r>
              <a:rPr lang="en-US" altLang="en-US" smtClean="0"/>
              <a:t>Warsaw Pact (1949):  military alliance between the Soviet Union and other communist countries</a:t>
            </a:r>
          </a:p>
          <a:p>
            <a:r>
              <a:rPr lang="en-US" altLang="en-US" smtClean="0"/>
              <a:t>EEC (European Economic Community):  alliance of countries who wanted to allow free trade among themselves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655</TotalTime>
  <Words>630</Words>
  <Application>Microsoft Office PowerPoint</Application>
  <PresentationFormat>On-screen Show (4:3)</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Technic</vt:lpstr>
      <vt:lpstr>The cold War Begins</vt:lpstr>
      <vt:lpstr>World Superpowers</vt:lpstr>
      <vt:lpstr>The Cold War</vt:lpstr>
      <vt:lpstr>Creation of the United Nations</vt:lpstr>
      <vt:lpstr>How the Cold War Began</vt:lpstr>
      <vt:lpstr>How the Cold War Began</vt:lpstr>
      <vt:lpstr>Containment of Communism</vt:lpstr>
      <vt:lpstr>Berlin (1948)</vt:lpstr>
      <vt:lpstr>New Alliances</vt:lpstr>
    </vt:vector>
  </TitlesOfParts>
  <Company>Richland School District Two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Begins</dc:title>
  <dc:creator>Katie Manning</dc:creator>
  <cp:lastModifiedBy>Administrator</cp:lastModifiedBy>
  <cp:revision>23</cp:revision>
  <cp:lastPrinted>2012-04-18T11:56:43Z</cp:lastPrinted>
  <dcterms:created xsi:type="dcterms:W3CDTF">2012-04-10T14:41:55Z</dcterms:created>
  <dcterms:modified xsi:type="dcterms:W3CDTF">2016-03-24T13:48:35Z</dcterms:modified>
</cp:coreProperties>
</file>