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9" r:id="rId3"/>
    <p:sldId id="257" r:id="rId4"/>
    <p:sldId id="258" r:id="rId5"/>
    <p:sldId id="263" r:id="rId6"/>
    <p:sldId id="264" r:id="rId7"/>
    <p:sldId id="265" r:id="rId8"/>
    <p:sldId id="266" r:id="rId9"/>
    <p:sldId id="260" r:id="rId10"/>
    <p:sldId id="261" r:id="rId11"/>
    <p:sldId id="262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6B77567-F0DD-4AB7-BCF6-62CDC2675CF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CB95E6F2-DFB3-4B16-B634-0C110D04E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6701F2-A8EB-42AB-813C-1DE632B43C4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083788-983D-4BB6-B86D-1117312450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Growth of European Nationalism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 7-3.6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172200" cy="838200"/>
          </a:xfrm>
        </p:spPr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1371600"/>
            <a:ext cx="6172200" cy="518160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1815- Germany made of 40 states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1860’s – Many Germans want to unite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Prussia is the </a:t>
            </a:r>
            <a:r>
              <a:rPr lang="en-US" sz="2400" dirty="0" smtClean="0"/>
              <a:t>largest and strongest </a:t>
            </a:r>
            <a:r>
              <a:rPr lang="en-US" sz="2400" dirty="0" smtClean="0"/>
              <a:t>military state</a:t>
            </a:r>
          </a:p>
          <a:p>
            <a:pPr marL="925830" lvl="1" indent="-285750">
              <a:buFont typeface="Wingdings" pitchFamily="2" charset="2"/>
              <a:buChar char="v"/>
            </a:pPr>
            <a:r>
              <a:rPr lang="en-US" sz="2400" dirty="0" smtClean="0"/>
              <a:t>King Wilhelm 1 appointed Otto von </a:t>
            </a:r>
            <a:r>
              <a:rPr lang="en-US" sz="2400" dirty="0" err="1" smtClean="0"/>
              <a:t>Bismark</a:t>
            </a:r>
            <a:r>
              <a:rPr lang="en-US" sz="2400" dirty="0" smtClean="0"/>
              <a:t> as Prime Minister – goal to strengthen the military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err="1" smtClean="0"/>
              <a:t>Bismark</a:t>
            </a:r>
            <a:r>
              <a:rPr lang="en-US" sz="2400" dirty="0" smtClean="0"/>
              <a:t> ruled under a system called “realpolitik” – the politics of reality.  (Decisions would not be made by speeches but through military strength and fighting).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Used </a:t>
            </a:r>
            <a:r>
              <a:rPr lang="en-US" sz="2400" dirty="0" smtClean="0"/>
              <a:t>“blood and iron” (military) to unify Germany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4800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Bismark</a:t>
            </a:r>
            <a:r>
              <a:rPr lang="en-US" dirty="0" smtClean="0"/>
              <a:t> and Wilhelm led three wars: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Defeated </a:t>
            </a:r>
            <a:r>
              <a:rPr lang="en-US" dirty="0" smtClean="0"/>
              <a:t>Denmark (Austria and Prussia formed an alliance to take land from Denmark)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Defeated </a:t>
            </a:r>
            <a:r>
              <a:rPr lang="en-US" dirty="0" smtClean="0"/>
              <a:t>Austria (created border conflicts so that Austria would declare war – Seven Weeks War)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Franco-Prussian War (against France</a:t>
            </a:r>
            <a:r>
              <a:rPr lang="en-US" dirty="0" smtClean="0"/>
              <a:t>) – </a:t>
            </a:r>
            <a:r>
              <a:rPr lang="en-US" dirty="0" err="1" smtClean="0"/>
              <a:t>Bismark</a:t>
            </a:r>
            <a:r>
              <a:rPr lang="en-US" dirty="0" smtClean="0"/>
              <a:t> changed the wording of the Ems Telegram to make it look like Wilhelm I had insulted the French ambassador to Prussia.  France declares war and loses.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Becomes </a:t>
            </a:r>
            <a:r>
              <a:rPr lang="en-US" i="1" dirty="0" smtClean="0">
                <a:solidFill>
                  <a:srgbClr val="FF0000"/>
                </a:solidFill>
              </a:rPr>
              <a:t>the strongest nation in Europe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60" y="2209800"/>
            <a:ext cx="419928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5400000">
            <a:off x="2788920" y="3154680"/>
            <a:ext cx="6309360" cy="457200"/>
          </a:xfrm>
        </p:spPr>
        <p:txBody>
          <a:bodyPr/>
          <a:lstStyle/>
          <a:p>
            <a:r>
              <a:rPr lang="en-US" dirty="0" smtClean="0"/>
              <a:t>Napoleon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4800600" cy="6327648"/>
          </a:xfrm>
        </p:spPr>
        <p:txBody>
          <a:bodyPr/>
          <a:lstStyle/>
          <a:p>
            <a:r>
              <a:rPr lang="en-US" dirty="0" smtClean="0"/>
              <a:t>Napoleonic Wars – Napoleon began invading and conquering all of the countries to the east and west of France in Europe.</a:t>
            </a:r>
          </a:p>
          <a:p>
            <a:r>
              <a:rPr lang="en-US" dirty="0" smtClean="0"/>
              <a:t>By 1812, all </a:t>
            </a:r>
            <a:r>
              <a:rPr lang="en-US" dirty="0"/>
              <a:t>of Europe is conquered except for Great Britain and Russia.</a:t>
            </a:r>
          </a:p>
          <a:p>
            <a:r>
              <a:rPr lang="en-US" dirty="0" smtClean="0"/>
              <a:t>Legacy = Nationalism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6248400" y="304800"/>
            <a:ext cx="1908048" cy="498348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05000"/>
            <a:ext cx="329808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Nationalism is the pride in one’s country based on shared customs and common history.</a:t>
            </a:r>
          </a:p>
          <a:p>
            <a:endParaRPr lang="en-US" dirty="0"/>
          </a:p>
          <a:p>
            <a:pPr lvl="1"/>
            <a:r>
              <a:rPr lang="en-US" sz="2800" dirty="0" smtClean="0"/>
              <a:t>American and French Revolutions inspired loyalty to a country rather than a leader</a:t>
            </a:r>
          </a:p>
          <a:p>
            <a:pPr lvl="1"/>
            <a:r>
              <a:rPr lang="en-US" sz="2800" dirty="0" smtClean="0"/>
              <a:t>Encouraged independence in L.A.</a:t>
            </a:r>
          </a:p>
          <a:p>
            <a:pPr lvl="1"/>
            <a:r>
              <a:rPr lang="en-US" sz="2800" dirty="0" smtClean="0"/>
              <a:t>Encouraged unification in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Legal equality for citizens</a:t>
            </a:r>
          </a:p>
          <a:p>
            <a:r>
              <a:rPr lang="en-US" dirty="0" smtClean="0"/>
              <a:t>Tolerance for religious freedom</a:t>
            </a:r>
          </a:p>
          <a:p>
            <a:r>
              <a:rPr lang="en-US" dirty="0" smtClean="0"/>
              <a:t>Right to earn a living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Had to pay taxes to France</a:t>
            </a:r>
          </a:p>
          <a:p>
            <a:r>
              <a:rPr lang="en-US" dirty="0" smtClean="0"/>
              <a:t>Required to send soldiers to Napoleon’s army</a:t>
            </a:r>
          </a:p>
          <a:p>
            <a:r>
              <a:rPr lang="en-US" dirty="0" smtClean="0"/>
              <a:t>Had to swear loyalty to Napoleon </a:t>
            </a:r>
            <a:r>
              <a:rPr lang="en-US" smtClean="0"/>
              <a:t>and France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Napoleon’s Downfall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Beginning in 1812, Napoleon made three mistakes: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Tried to invade Russia…in winter – failed miserably.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Tried to block all European trade with the British.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Lost the Peninsular War with Spain.</a:t>
            </a:r>
            <a:endParaRPr lang="en-US" dirty="0"/>
          </a:p>
          <a:p>
            <a:r>
              <a:rPr lang="en-US" dirty="0" smtClean="0"/>
              <a:t>In 1814, Napoleon surrenders the throne and is exiled to Elba.</a:t>
            </a:r>
          </a:p>
          <a:p>
            <a:r>
              <a:rPr lang="en-US" dirty="0" smtClean="0"/>
              <a:t>He escapes, gathers supporters in the Hundred Days, attacked the British to regain power.  The British capture him and exile him to St. Helena.</a:t>
            </a:r>
          </a:p>
        </p:txBody>
      </p:sp>
    </p:spTree>
    <p:extLst>
      <p:ext uri="{BB962C8B-B14F-4D97-AF65-F5344CB8AC3E}">
        <p14:creationId xmlns:p14="http://schemas.microsoft.com/office/powerpoint/2010/main" val="16515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Congress of Vienna was a meeting of the European countries where:</a:t>
            </a:r>
          </a:p>
          <a:p>
            <a:pPr lvl="1"/>
            <a:r>
              <a:rPr lang="en-US" dirty="0" smtClean="0"/>
              <a:t>All lands taken by Napoleon were returned to the nation’s which they originally belonged.</a:t>
            </a:r>
          </a:p>
          <a:p>
            <a:pPr lvl="1"/>
            <a:r>
              <a:rPr lang="en-US" dirty="0" smtClean="0"/>
              <a:t>Reinstated the absolute monarchs of Europe back to the throne to stabilize Europe.</a:t>
            </a:r>
            <a:endParaRPr lang="en-US" dirty="0"/>
          </a:p>
          <a:p>
            <a:r>
              <a:rPr lang="en-US" dirty="0" smtClean="0"/>
              <a:t>People wanted a change in government though, so it led to two things: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Unification (people of common culture from different states were joined together)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Separation (groups split from their current government to form one that reflected their own interests)</a:t>
            </a:r>
          </a:p>
        </p:txBody>
      </p:sp>
    </p:spTree>
    <p:extLst>
      <p:ext uri="{BB962C8B-B14F-4D97-AF65-F5344CB8AC3E}">
        <p14:creationId xmlns:p14="http://schemas.microsoft.com/office/powerpoint/2010/main" val="56243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 of Vienna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848600" cy="501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59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Movements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Greece gets independence from the Ottoman </a:t>
            </a:r>
            <a:r>
              <a:rPr lang="en-US" dirty="0" smtClean="0"/>
              <a:t>Empire (1</a:t>
            </a:r>
            <a:r>
              <a:rPr lang="en-US" baseline="30000" dirty="0" smtClean="0"/>
              <a:t>st</a:t>
            </a:r>
            <a:r>
              <a:rPr lang="en-US" dirty="0" smtClean="0"/>
              <a:t> nationalist movement in Europe).</a:t>
            </a:r>
            <a:endParaRPr lang="en-US" dirty="0" smtClean="0"/>
          </a:p>
          <a:p>
            <a:r>
              <a:rPr lang="en-US" dirty="0" smtClean="0"/>
              <a:t>Belgium, Italy, and Russia attempt rebellions.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Italy begins unification.</a:t>
            </a:r>
          </a:p>
          <a:p>
            <a:r>
              <a:rPr lang="en-US" dirty="0" smtClean="0"/>
              <a:t>France overthrows the monarchy and establishes a republic:  elected a president and established a parliamentary system (elected representatives).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1830’s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1848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5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0" y="304800"/>
            <a:ext cx="4343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990600"/>
            <a:ext cx="6172200" cy="539115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1848- Italy divided into States, most controlled by Austria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 Northern Italy, Piedmont was independent</a:t>
            </a:r>
          </a:p>
          <a:p>
            <a:pPr marL="925830" lvl="1" indent="-285750">
              <a:buFont typeface="Arial" pitchFamily="34" charset="0"/>
              <a:buChar char="•"/>
            </a:pPr>
            <a:r>
              <a:rPr lang="en-US" sz="2400" dirty="0" smtClean="0"/>
              <a:t>King Emmanuel and Prime Minister Cavour want to unite Italy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France helped Piedmont get freedom for the northern Italian states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Guiseppe</a:t>
            </a:r>
            <a:r>
              <a:rPr lang="en-US" sz="2400" dirty="0" smtClean="0"/>
              <a:t> </a:t>
            </a:r>
            <a:r>
              <a:rPr lang="en-US" sz="2400" dirty="0" smtClean="0"/>
              <a:t>Garibaldi (leader of the Red Shirts) </a:t>
            </a:r>
            <a:r>
              <a:rPr lang="en-US" sz="2400" dirty="0" smtClean="0"/>
              <a:t>used guerilla warfare (hit and run fighting) in southern Italy.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1861, the south votes to join the north – Italy is unified, except for Rome (controlled by the pope)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1870, Rome joins Italy.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1176</TotalTime>
  <Words>599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The Growth of European Nationalism</vt:lpstr>
      <vt:lpstr>Napoleon</vt:lpstr>
      <vt:lpstr>Nationalism</vt:lpstr>
      <vt:lpstr>Napoleon’s Empire</vt:lpstr>
      <vt:lpstr>Napoleon’s Downfall</vt:lpstr>
      <vt:lpstr>Congress of Vienna</vt:lpstr>
      <vt:lpstr>Congress of Vienna</vt:lpstr>
      <vt:lpstr>Nationalist Movements</vt:lpstr>
      <vt:lpstr>Italy</vt:lpstr>
      <vt:lpstr>Germany</vt:lpstr>
      <vt:lpstr>Germany</vt:lpstr>
    </vt:vector>
  </TitlesOfParts>
  <Company>Richland School District Two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of European Nationalism</dc:title>
  <dc:creator>Katie Manning</dc:creator>
  <cp:lastModifiedBy>Administrator</cp:lastModifiedBy>
  <cp:revision>28</cp:revision>
  <cp:lastPrinted>2012-11-07T15:13:30Z</cp:lastPrinted>
  <dcterms:created xsi:type="dcterms:W3CDTF">2011-11-17T13:16:14Z</dcterms:created>
  <dcterms:modified xsi:type="dcterms:W3CDTF">2015-11-10T20:43:07Z</dcterms:modified>
</cp:coreProperties>
</file>